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65" r:id="rId3"/>
    <p:sldId id="257" r:id="rId4"/>
    <p:sldId id="258" r:id="rId5"/>
    <p:sldId id="355" r:id="rId6"/>
    <p:sldId id="356" r:id="rId7"/>
    <p:sldId id="358" r:id="rId8"/>
    <p:sldId id="359" r:id="rId9"/>
    <p:sldId id="360" r:id="rId10"/>
    <p:sldId id="361" r:id="rId11"/>
    <p:sldId id="362" r:id="rId12"/>
    <p:sldId id="267" r:id="rId13"/>
    <p:sldId id="269" r:id="rId14"/>
    <p:sldId id="270" r:id="rId15"/>
    <p:sldId id="271" r:id="rId16"/>
    <p:sldId id="272" r:id="rId17"/>
    <p:sldId id="273" r:id="rId18"/>
    <p:sldId id="274" r:id="rId19"/>
    <p:sldId id="275" r:id="rId20"/>
    <p:sldId id="276" r:id="rId21"/>
    <p:sldId id="277" r:id="rId22"/>
    <p:sldId id="278" r:id="rId23"/>
    <p:sldId id="363" r:id="rId24"/>
    <p:sldId id="364" r:id="rId25"/>
    <p:sldId id="365" r:id="rId26"/>
    <p:sldId id="366" r:id="rId27"/>
    <p:sldId id="367" r:id="rId28"/>
    <p:sldId id="368" r:id="rId29"/>
    <p:sldId id="369" r:id="rId30"/>
    <p:sldId id="370" r:id="rId31"/>
    <p:sldId id="371" r:id="rId32"/>
    <p:sldId id="372" r:id="rId33"/>
    <p:sldId id="373" r:id="rId34"/>
    <p:sldId id="374"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34" r:id="rId86"/>
    <p:sldId id="335" r:id="rId87"/>
    <p:sldId id="336" r:id="rId88"/>
    <p:sldId id="337" r:id="rId89"/>
    <p:sldId id="338" r:id="rId90"/>
    <p:sldId id="339" r:id="rId91"/>
    <p:sldId id="340" r:id="rId92"/>
    <p:sldId id="341" r:id="rId9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5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5A6D401-0A3D-4579-8B5B-7E11F5068AA3}" type="datetimeFigureOut">
              <a:rPr lang="ru-RU" smtClean="0"/>
              <a:t>11.09.2018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5A6D401-0A3D-4579-8B5B-7E11F5068AA3}" type="datetimeFigureOut">
              <a:rPr lang="ru-RU" smtClean="0"/>
              <a:t>11.09.2018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5A6D401-0A3D-4579-8B5B-7E11F5068AA3}" type="datetimeFigureOut">
              <a:rPr lang="ru-RU" smtClean="0"/>
              <a:t>11.09.2018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5A6D401-0A3D-4579-8B5B-7E11F5068AA3}" type="datetimeFigureOut">
              <a:rPr lang="ru-RU" smtClean="0"/>
              <a:t>11.09.2018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5A6D401-0A3D-4579-8B5B-7E11F5068AA3}" type="datetimeFigureOut">
              <a:rPr lang="ru-RU" smtClean="0"/>
              <a:t>11.09.2018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5A6D401-0A3D-4579-8B5B-7E11F5068AA3}" type="datetimeFigureOut">
              <a:rPr lang="ru-RU" smtClean="0"/>
              <a:t>11.09.2018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6E1444-3F6F-47DD-819C-8F429D67E75E}"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5A6D401-0A3D-4579-8B5B-7E11F5068AA3}" type="datetimeFigureOut">
              <a:rPr lang="ru-RU" smtClean="0"/>
              <a:t>11.09.2018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56E1444-3F6F-47DD-819C-8F429D67E75E}"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5A6D401-0A3D-4579-8B5B-7E11F5068AA3}" type="datetimeFigureOut">
              <a:rPr lang="ru-RU" smtClean="0"/>
              <a:t>11.09.2018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6D401-0A3D-4579-8B5B-7E11F5068AA3}" type="datetimeFigureOut">
              <a:rPr lang="ru-RU" smtClean="0"/>
              <a:t>11.09.2018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5A6D401-0A3D-4579-8B5B-7E11F5068AA3}" type="datetimeFigureOut">
              <a:rPr lang="ru-RU" smtClean="0"/>
              <a:t>11.09.2018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5A6D401-0A3D-4579-8B5B-7E11F5068AA3}" type="datetimeFigureOut">
              <a:rPr lang="ru-RU" smtClean="0"/>
              <a:t>11.09.2018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6E1444-3F6F-47DD-819C-8F429D67E75E}"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85A6D401-0A3D-4579-8B5B-7E11F5068AA3}" type="datetimeFigureOut">
              <a:rPr lang="ru-RU" smtClean="0"/>
              <a:t>11.09.2018</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956E1444-3F6F-47DD-819C-8F429D67E75E}"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817581" y="332656"/>
            <a:ext cx="7175351" cy="6120680"/>
          </a:xfrm>
        </p:spPr>
        <p:txBody>
          <a:bodyPr/>
          <a:lstStyle/>
          <a:p>
            <a:pPr marL="0" lvl="0" indent="0" algn="ctr" fontAlgn="base">
              <a:spcAft>
                <a:spcPct val="0"/>
              </a:spcAft>
            </a:pPr>
            <a:r>
              <a:rPr lang="ru-RU" sz="1200" dirty="0">
                <a:solidFill>
                  <a:schemeClr val="tx1"/>
                </a:solidFill>
                <a:effectLst/>
                <a:latin typeface="Arial" pitchFamily="34" charset="0"/>
                <a:ea typeface="Times New Roman" pitchFamily="18" charset="0"/>
                <a:cs typeface="Arial" pitchFamily="34" charset="0"/>
              </a:rPr>
              <a:t>ФЕДЕРАЛЬНОЕ АГЕНТСТВО СВЯЗИ</a:t>
            </a:r>
            <a:r>
              <a:rPr lang="ru-RU" sz="1200" dirty="0">
                <a:solidFill>
                  <a:schemeClr val="tx1"/>
                </a:solidFill>
                <a:effectLst/>
                <a:latin typeface="Arial" pitchFamily="34" charset="0"/>
                <a:cs typeface="Arial" pitchFamily="34" charset="0"/>
              </a:rPr>
              <a:t/>
            </a:r>
            <a:br>
              <a:rPr lang="ru-RU" sz="1200" dirty="0">
                <a:solidFill>
                  <a:schemeClr val="tx1"/>
                </a:solidFill>
                <a:effectLst/>
                <a:latin typeface="Arial" pitchFamily="34" charset="0"/>
                <a:cs typeface="Arial" pitchFamily="34" charset="0"/>
              </a:rPr>
            </a:br>
            <a:r>
              <a:rPr lang="ru-RU" sz="1200" dirty="0">
                <a:solidFill>
                  <a:schemeClr val="tx1"/>
                </a:solidFill>
                <a:effectLst/>
                <a:latin typeface="Arial" pitchFamily="34" charset="0"/>
                <a:ea typeface="Times New Roman" pitchFamily="18" charset="0"/>
                <a:cs typeface="Arial" pitchFamily="34" charset="0"/>
              </a:rPr>
              <a:t>ФЕДЕРАЛЬНОЕ ГОСУДАРСТВЕННОЕ БЮДЖЕТНОЕ ОБРАЗОВАТЕЛЬНОЕ УЧРЕЖДЕНИЕ</a:t>
            </a:r>
            <a:r>
              <a:rPr lang="ru-RU" sz="1200" dirty="0">
                <a:solidFill>
                  <a:schemeClr val="tx1"/>
                </a:solidFill>
                <a:effectLst/>
                <a:latin typeface="Arial" pitchFamily="34" charset="0"/>
                <a:cs typeface="Arial" pitchFamily="34" charset="0"/>
              </a:rPr>
              <a:t/>
            </a:r>
            <a:br>
              <a:rPr lang="ru-RU" sz="1200" dirty="0">
                <a:solidFill>
                  <a:schemeClr val="tx1"/>
                </a:solidFill>
                <a:effectLst/>
                <a:latin typeface="Arial" pitchFamily="34" charset="0"/>
                <a:cs typeface="Arial" pitchFamily="34" charset="0"/>
              </a:rPr>
            </a:br>
            <a:r>
              <a:rPr lang="ru-RU" sz="1200" dirty="0">
                <a:solidFill>
                  <a:schemeClr val="tx1"/>
                </a:solidFill>
                <a:effectLst/>
                <a:latin typeface="Arial" pitchFamily="34" charset="0"/>
                <a:ea typeface="Times New Roman" pitchFamily="18" charset="0"/>
                <a:cs typeface="Arial" pitchFamily="34" charset="0"/>
              </a:rPr>
              <a:t>ВЫСШЕГО ОБРАЗОВАНИЯ</a:t>
            </a:r>
            <a:r>
              <a:rPr lang="ru-RU" sz="1200" dirty="0">
                <a:solidFill>
                  <a:schemeClr val="tx1"/>
                </a:solidFill>
                <a:effectLst/>
                <a:latin typeface="Arial" pitchFamily="34" charset="0"/>
                <a:cs typeface="Arial" pitchFamily="34" charset="0"/>
              </a:rPr>
              <a:t/>
            </a:r>
            <a:br>
              <a:rPr lang="ru-RU" sz="1200" dirty="0">
                <a:solidFill>
                  <a:schemeClr val="tx1"/>
                </a:solidFill>
                <a:effectLst/>
                <a:latin typeface="Arial" pitchFamily="34" charset="0"/>
                <a:cs typeface="Arial" pitchFamily="34" charset="0"/>
              </a:rPr>
            </a:br>
            <a:r>
              <a:rPr lang="ru-RU" sz="1200" dirty="0">
                <a:solidFill>
                  <a:schemeClr val="tx1"/>
                </a:solidFill>
                <a:effectLst/>
                <a:latin typeface="Arial" pitchFamily="34" charset="0"/>
                <a:ea typeface="Times New Roman" pitchFamily="18" charset="0"/>
                <a:cs typeface="Arial" pitchFamily="34" charset="0"/>
              </a:rPr>
              <a:t>«САНКТ-ПЕТЕРБУРГСКИЙ ГОСУДАРСТВЕННЫЙ УНИВЕРСИТЕТ ТЕЛЕКОММУНИКАЦИЙ</a:t>
            </a:r>
            <a:r>
              <a:rPr lang="ru-RU" sz="1200" dirty="0">
                <a:solidFill>
                  <a:schemeClr val="tx1"/>
                </a:solidFill>
                <a:effectLst/>
                <a:latin typeface="Arial" pitchFamily="34" charset="0"/>
                <a:cs typeface="Arial" pitchFamily="34" charset="0"/>
              </a:rPr>
              <a:t/>
            </a:r>
            <a:br>
              <a:rPr lang="ru-RU" sz="1200" dirty="0">
                <a:solidFill>
                  <a:schemeClr val="tx1"/>
                </a:solidFill>
                <a:effectLst/>
                <a:latin typeface="Arial" pitchFamily="34" charset="0"/>
                <a:cs typeface="Arial" pitchFamily="34" charset="0"/>
              </a:rPr>
            </a:br>
            <a:r>
              <a:rPr lang="ru-RU" sz="1200" dirty="0">
                <a:solidFill>
                  <a:schemeClr val="tx1"/>
                </a:solidFill>
                <a:effectLst/>
                <a:latin typeface="Arial" pitchFamily="34" charset="0"/>
                <a:ea typeface="Times New Roman" pitchFamily="18" charset="0"/>
                <a:cs typeface="Arial" pitchFamily="34" charset="0"/>
              </a:rPr>
              <a:t>ИМ. ПРОФ. М.А. БОНЧ-БРУЕВИЧА»</a:t>
            </a:r>
            <a:r>
              <a:rPr lang="ru-RU" sz="1200" dirty="0">
                <a:solidFill>
                  <a:schemeClr val="tx1"/>
                </a:solidFill>
                <a:effectLst/>
                <a:latin typeface="Arial" pitchFamily="34" charset="0"/>
                <a:cs typeface="Arial" pitchFamily="34" charset="0"/>
              </a:rPr>
              <a:t/>
            </a:r>
            <a:br>
              <a:rPr lang="ru-RU" sz="1200" dirty="0">
                <a:solidFill>
                  <a:schemeClr val="tx1"/>
                </a:solidFill>
                <a:effectLst/>
                <a:latin typeface="Arial" pitchFamily="34" charset="0"/>
                <a:cs typeface="Arial" pitchFamily="34" charset="0"/>
              </a:rPr>
            </a:br>
            <a:r>
              <a:rPr lang="ru-RU" sz="1200" dirty="0">
                <a:solidFill>
                  <a:schemeClr val="tx1"/>
                </a:solidFill>
                <a:effectLst/>
                <a:latin typeface="Arial" pitchFamily="34" charset="0"/>
                <a:ea typeface="Times New Roman" pitchFamily="18" charset="0"/>
                <a:cs typeface="Arial" pitchFamily="34" charset="0"/>
              </a:rPr>
              <a:t>(</a:t>
            </a:r>
            <a:r>
              <a:rPr lang="ru-RU" sz="1200" dirty="0" err="1">
                <a:solidFill>
                  <a:schemeClr val="tx1"/>
                </a:solidFill>
                <a:effectLst/>
                <a:latin typeface="Arial" pitchFamily="34" charset="0"/>
                <a:ea typeface="Times New Roman" pitchFamily="18" charset="0"/>
                <a:cs typeface="Arial" pitchFamily="34" charset="0"/>
              </a:rPr>
              <a:t>СПбГУТ</a:t>
            </a:r>
            <a:r>
              <a:rPr lang="ru-RU" sz="1200" dirty="0">
                <a:solidFill>
                  <a:schemeClr val="tx1"/>
                </a:solidFill>
                <a:effectLst/>
                <a:latin typeface="Arial" pitchFamily="34" charset="0"/>
                <a:ea typeface="Times New Roman" pitchFamily="18" charset="0"/>
                <a:cs typeface="Arial" pitchFamily="34" charset="0"/>
              </a:rPr>
              <a:t>)</a:t>
            </a:r>
            <a:br>
              <a:rPr lang="ru-RU" sz="1200" dirty="0">
                <a:solidFill>
                  <a:schemeClr val="tx1"/>
                </a:solidFill>
                <a:effectLst/>
                <a:latin typeface="Arial" pitchFamily="34" charset="0"/>
                <a:ea typeface="Times New Roman" pitchFamily="18" charset="0"/>
                <a:cs typeface="Arial" pitchFamily="34" charset="0"/>
              </a:rPr>
            </a:br>
            <a:r>
              <a:rPr lang="ru-RU" sz="1200" dirty="0">
                <a:solidFill>
                  <a:schemeClr val="tx1"/>
                </a:solidFill>
                <a:latin typeface="Arial" pitchFamily="34" charset="0"/>
                <a:cs typeface="Arial" pitchFamily="34" charset="0"/>
              </a:rPr>
              <a:t/>
            </a:r>
            <a:br>
              <a:rPr lang="ru-RU" sz="1200" dirty="0">
                <a:solidFill>
                  <a:schemeClr val="tx1"/>
                </a:solidFill>
                <a:latin typeface="Arial" pitchFamily="34" charset="0"/>
                <a:cs typeface="Arial" pitchFamily="34" charset="0"/>
              </a:rPr>
            </a:br>
            <a:r>
              <a:rPr lang="ru-RU" sz="1200" dirty="0">
                <a:solidFill>
                  <a:schemeClr val="tx1"/>
                </a:solidFill>
                <a:effectLst/>
                <a:latin typeface="Arial" pitchFamily="34" charset="0"/>
                <a:cs typeface="Arial" pitchFamily="34" charset="0"/>
              </a:rPr>
              <a:t>Кафедра экологии и безопасности жизнедеятельности </a:t>
            </a:r>
            <a:br>
              <a:rPr lang="ru-RU" sz="1200" dirty="0">
                <a:solidFill>
                  <a:schemeClr val="tx1"/>
                </a:solidFill>
                <a:effectLst/>
                <a:latin typeface="Arial" pitchFamily="34" charset="0"/>
                <a:cs typeface="Arial" pitchFamily="34" charset="0"/>
              </a:rPr>
            </a:br>
            <a:r>
              <a:rPr lang="ru-RU" sz="1300" b="0" dirty="0">
                <a:solidFill>
                  <a:schemeClr val="tx1"/>
                </a:solidFill>
                <a:effectLst/>
                <a:latin typeface="Arial" pitchFamily="34" charset="0"/>
                <a:ea typeface="Times New Roman" pitchFamily="18" charset="0"/>
                <a:cs typeface="Arial" pitchFamily="34" charset="0"/>
              </a:rPr>
              <a:t/>
            </a:r>
            <a:br>
              <a:rPr lang="ru-RU" sz="1300" b="0" dirty="0">
                <a:solidFill>
                  <a:schemeClr val="tx1"/>
                </a:solidFill>
                <a:effectLst/>
                <a:latin typeface="Arial" pitchFamily="34" charset="0"/>
                <a:ea typeface="Times New Roman" pitchFamily="18" charset="0"/>
                <a:cs typeface="Arial" pitchFamily="34" charset="0"/>
              </a:rPr>
            </a:br>
            <a:r>
              <a:rPr lang="ru-RU" sz="1300" dirty="0">
                <a:solidFill>
                  <a:schemeClr val="tx1"/>
                </a:solidFill>
                <a:latin typeface="Arial" pitchFamily="34" charset="0"/>
                <a:ea typeface="Times New Roman" pitchFamily="18" charset="0"/>
                <a:cs typeface="Arial" pitchFamily="34" charset="0"/>
              </a:rPr>
              <a:t/>
            </a:r>
            <a:br>
              <a:rPr lang="ru-RU" sz="1300" dirty="0">
                <a:solidFill>
                  <a:schemeClr val="tx1"/>
                </a:solidFill>
                <a:latin typeface="Arial" pitchFamily="34" charset="0"/>
                <a:ea typeface="Times New Roman" pitchFamily="18" charset="0"/>
                <a:cs typeface="Arial" pitchFamily="34" charset="0"/>
              </a:rPr>
            </a:br>
            <a:r>
              <a:rPr lang="ru-RU" sz="1300" b="0" dirty="0">
                <a:solidFill>
                  <a:schemeClr val="tx1"/>
                </a:solidFill>
                <a:effectLst/>
                <a:latin typeface="Arial" pitchFamily="34" charset="0"/>
                <a:ea typeface="Times New Roman" pitchFamily="18" charset="0"/>
                <a:cs typeface="Arial" pitchFamily="34" charset="0"/>
              </a:rPr>
              <a:t>         </a:t>
            </a:r>
            <a:br>
              <a:rPr lang="ru-RU" sz="1300" b="0" dirty="0">
                <a:solidFill>
                  <a:schemeClr val="tx1"/>
                </a:solidFill>
                <a:effectLst/>
                <a:latin typeface="Arial" pitchFamily="34" charset="0"/>
                <a:ea typeface="Times New Roman" pitchFamily="18" charset="0"/>
                <a:cs typeface="Arial" pitchFamily="34" charset="0"/>
              </a:rPr>
            </a:br>
            <a:r>
              <a:rPr lang="ru-RU" sz="2400" dirty="0">
                <a:solidFill>
                  <a:schemeClr val="tx1"/>
                </a:solidFill>
                <a:latin typeface="Arial" pitchFamily="34" charset="0"/>
                <a:ea typeface="Times New Roman" pitchFamily="18" charset="0"/>
                <a:cs typeface="Arial" pitchFamily="34" charset="0"/>
              </a:rPr>
              <a:t>КОМПЛЕКТ ПРЕЗЕНТАЦИЙ ПО ДИСЦИПЛИНЕ</a:t>
            </a:r>
            <a:br>
              <a:rPr lang="ru-RU" sz="2400" dirty="0">
                <a:solidFill>
                  <a:schemeClr val="tx1"/>
                </a:solidFill>
                <a:latin typeface="Arial" pitchFamily="34" charset="0"/>
                <a:ea typeface="Times New Roman" pitchFamily="18" charset="0"/>
                <a:cs typeface="Arial" pitchFamily="34" charset="0"/>
              </a:rPr>
            </a:br>
            <a:r>
              <a:rPr lang="ru-RU" sz="2400" dirty="0" smtClean="0">
                <a:solidFill>
                  <a:schemeClr val="tx1"/>
                </a:solidFill>
                <a:latin typeface="Arial" pitchFamily="34" charset="0"/>
                <a:ea typeface="Times New Roman" pitchFamily="18" charset="0"/>
                <a:cs typeface="Arial" pitchFamily="34" charset="0"/>
              </a:rPr>
              <a:t>«МЕТОДЫ АНАЛИЗА И ОЦЕНКИ ЭКОЛОГИЧЕСКОЙ ОБСТАНОВКИ»</a:t>
            </a:r>
            <a:r>
              <a:rPr lang="ru-RU" sz="2400" dirty="0">
                <a:solidFill>
                  <a:schemeClr val="tx1"/>
                </a:solidFill>
                <a:latin typeface="Arial" pitchFamily="34" charset="0"/>
                <a:ea typeface="Times New Roman" pitchFamily="18" charset="0"/>
                <a:cs typeface="Arial" pitchFamily="34" charset="0"/>
              </a:rPr>
              <a:t/>
            </a:r>
            <a:br>
              <a:rPr lang="ru-RU" sz="2400" dirty="0">
                <a:solidFill>
                  <a:schemeClr val="tx1"/>
                </a:solidFill>
                <a:latin typeface="Arial" pitchFamily="34" charset="0"/>
                <a:ea typeface="Times New Roman" pitchFamily="18" charset="0"/>
                <a:cs typeface="Arial" pitchFamily="34" charset="0"/>
              </a:rPr>
            </a:br>
            <a:r>
              <a:rPr lang="ru-RU" sz="2400" dirty="0" smtClean="0">
                <a:solidFill>
                  <a:schemeClr val="tx1"/>
                </a:solidFill>
                <a:latin typeface="Arial" pitchFamily="34" charset="0"/>
                <a:ea typeface="Times New Roman" pitchFamily="18" charset="0"/>
                <a:cs typeface="Arial" pitchFamily="34" charset="0"/>
              </a:rPr>
              <a:t/>
            </a:r>
            <a:br>
              <a:rPr lang="ru-RU" sz="2400" dirty="0" smtClean="0">
                <a:solidFill>
                  <a:schemeClr val="tx1"/>
                </a:solidFill>
                <a:latin typeface="Arial" pitchFamily="34" charset="0"/>
                <a:ea typeface="Times New Roman" pitchFamily="18" charset="0"/>
                <a:cs typeface="Arial" pitchFamily="34" charset="0"/>
              </a:rPr>
            </a:br>
            <a:r>
              <a:rPr lang="ru-RU" sz="1600" b="0" dirty="0" smtClean="0">
                <a:solidFill>
                  <a:schemeClr val="tx1"/>
                </a:solidFill>
                <a:effectLst/>
                <a:latin typeface="Arial" pitchFamily="34" charset="0"/>
                <a:ea typeface="Times New Roman" pitchFamily="18" charset="0"/>
                <a:cs typeface="Arial" pitchFamily="34" charset="0"/>
              </a:rPr>
              <a:t>Направление </a:t>
            </a:r>
            <a:r>
              <a:rPr lang="ru-RU" sz="1600" b="0" dirty="0">
                <a:solidFill>
                  <a:schemeClr val="tx1"/>
                </a:solidFill>
                <a:effectLst/>
                <a:latin typeface="Arial" pitchFamily="34" charset="0"/>
                <a:ea typeface="Times New Roman" pitchFamily="18" charset="0"/>
                <a:cs typeface="Arial" pitchFamily="34" charset="0"/>
              </a:rPr>
              <a:t>подготовки </a:t>
            </a:r>
            <a:r>
              <a:rPr lang="ru-RU" sz="1600" b="0" dirty="0" smtClean="0">
                <a:solidFill>
                  <a:schemeClr val="tx1"/>
                </a:solidFill>
                <a:effectLst/>
                <a:latin typeface="Arial" pitchFamily="34" charset="0"/>
                <a:ea typeface="Times New Roman" pitchFamily="18" charset="0"/>
                <a:cs typeface="Arial" pitchFamily="34" charset="0"/>
              </a:rPr>
              <a:t>05.04.06 </a:t>
            </a:r>
            <a:r>
              <a:rPr lang="ru-RU" sz="1600" b="0" dirty="0">
                <a:solidFill>
                  <a:schemeClr val="tx1"/>
                </a:solidFill>
                <a:effectLst/>
                <a:latin typeface="Arial" pitchFamily="34" charset="0"/>
                <a:ea typeface="Times New Roman" pitchFamily="18" charset="0"/>
                <a:cs typeface="Arial" pitchFamily="34" charset="0"/>
              </a:rPr>
              <a:t>Экология и природопользование</a:t>
            </a:r>
            <a:br>
              <a:rPr lang="ru-RU" sz="1600" b="0" dirty="0">
                <a:solidFill>
                  <a:schemeClr val="tx1"/>
                </a:solidFill>
                <a:effectLst/>
                <a:latin typeface="Arial" pitchFamily="34" charset="0"/>
                <a:ea typeface="Times New Roman" pitchFamily="18" charset="0"/>
                <a:cs typeface="Arial" pitchFamily="34" charset="0"/>
              </a:rPr>
            </a:br>
            <a:r>
              <a:rPr lang="ru-RU" sz="1600" b="0" dirty="0">
                <a:solidFill>
                  <a:schemeClr val="tx1"/>
                </a:solidFill>
                <a:effectLst/>
                <a:latin typeface="Arial" pitchFamily="34" charset="0"/>
                <a:ea typeface="Times New Roman" pitchFamily="18" charset="0"/>
                <a:cs typeface="Arial" pitchFamily="34" charset="0"/>
              </a:rPr>
              <a:t/>
            </a:r>
            <a:br>
              <a:rPr lang="ru-RU" sz="1600" b="0" dirty="0">
                <a:solidFill>
                  <a:schemeClr val="tx1"/>
                </a:solidFill>
                <a:effectLst/>
                <a:latin typeface="Arial" pitchFamily="34" charset="0"/>
                <a:ea typeface="Times New Roman" pitchFamily="18" charset="0"/>
                <a:cs typeface="Arial" pitchFamily="34" charset="0"/>
              </a:rPr>
            </a:br>
            <a:r>
              <a:rPr lang="ru-RU" sz="1300" dirty="0">
                <a:solidFill>
                  <a:schemeClr val="tx1"/>
                </a:solidFill>
                <a:latin typeface="Arial" pitchFamily="34" charset="0"/>
                <a:ea typeface="Times New Roman" pitchFamily="18" charset="0"/>
                <a:cs typeface="Arial" pitchFamily="34" charset="0"/>
              </a:rPr>
              <a:t/>
            </a:r>
            <a:br>
              <a:rPr lang="ru-RU" sz="1300" dirty="0">
                <a:solidFill>
                  <a:schemeClr val="tx1"/>
                </a:solidFill>
                <a:latin typeface="Arial" pitchFamily="34" charset="0"/>
                <a:ea typeface="Times New Roman" pitchFamily="18" charset="0"/>
                <a:cs typeface="Arial" pitchFamily="34" charset="0"/>
              </a:rPr>
            </a:br>
            <a:r>
              <a:rPr lang="ru-RU" sz="1300" b="0" dirty="0">
                <a:solidFill>
                  <a:schemeClr val="tx1"/>
                </a:solidFill>
                <a:effectLst/>
                <a:latin typeface="Arial" pitchFamily="34" charset="0"/>
                <a:ea typeface="Times New Roman" pitchFamily="18" charset="0"/>
                <a:cs typeface="Arial" pitchFamily="34" charset="0"/>
              </a:rPr>
              <a:t>Разработчик: профессор, </a:t>
            </a:r>
            <a:r>
              <a:rPr lang="ru-RU" sz="1300" b="0" dirty="0" err="1">
                <a:solidFill>
                  <a:schemeClr val="tx1"/>
                </a:solidFill>
                <a:effectLst/>
                <a:latin typeface="Arial" pitchFamily="34" charset="0"/>
                <a:ea typeface="Times New Roman" pitchFamily="18" charset="0"/>
                <a:cs typeface="Arial" pitchFamily="34" charset="0"/>
              </a:rPr>
              <a:t>д.г.н</a:t>
            </a:r>
            <a:r>
              <a:rPr lang="ru-RU" sz="1300" b="0" dirty="0">
                <a:solidFill>
                  <a:schemeClr val="tx1"/>
                </a:solidFill>
                <a:effectLst/>
                <a:latin typeface="Arial" pitchFamily="34" charset="0"/>
                <a:ea typeface="Times New Roman" pitchFamily="18" charset="0"/>
                <a:cs typeface="Arial" pitchFamily="34" charset="0"/>
              </a:rPr>
              <a:t>. </a:t>
            </a:r>
            <a:r>
              <a:rPr lang="ru-RU" sz="1300" b="0" dirty="0" err="1">
                <a:solidFill>
                  <a:schemeClr val="tx1"/>
                </a:solidFill>
                <a:effectLst/>
                <a:latin typeface="Arial" pitchFamily="34" charset="0"/>
                <a:ea typeface="Times New Roman" pitchFamily="18" charset="0"/>
                <a:cs typeface="Arial" pitchFamily="34" charset="0"/>
              </a:rPr>
              <a:t>Стурман</a:t>
            </a:r>
            <a:r>
              <a:rPr lang="ru-RU" sz="1300" b="0" dirty="0">
                <a:solidFill>
                  <a:schemeClr val="tx1"/>
                </a:solidFill>
                <a:effectLst/>
                <a:latin typeface="Arial" pitchFamily="34" charset="0"/>
                <a:ea typeface="Times New Roman" pitchFamily="18" charset="0"/>
                <a:cs typeface="Arial" pitchFamily="34" charset="0"/>
              </a:rPr>
              <a:t> В.И.</a:t>
            </a:r>
            <a:br>
              <a:rPr lang="ru-RU" sz="1300" b="0" dirty="0">
                <a:solidFill>
                  <a:schemeClr val="tx1"/>
                </a:solidFill>
                <a:effectLst/>
                <a:latin typeface="Arial" pitchFamily="34" charset="0"/>
                <a:ea typeface="Times New Roman" pitchFamily="18" charset="0"/>
                <a:cs typeface="Arial" pitchFamily="34" charset="0"/>
              </a:rPr>
            </a:br>
            <a:r>
              <a:rPr lang="ru-RU" sz="1300" dirty="0">
                <a:solidFill>
                  <a:schemeClr val="tx1"/>
                </a:solidFill>
                <a:latin typeface="Arial" pitchFamily="34" charset="0"/>
                <a:ea typeface="Times New Roman" pitchFamily="18" charset="0"/>
                <a:cs typeface="Arial" pitchFamily="34" charset="0"/>
              </a:rPr>
              <a:t/>
            </a:r>
            <a:br>
              <a:rPr lang="ru-RU" sz="1300" dirty="0">
                <a:solidFill>
                  <a:schemeClr val="tx1"/>
                </a:solidFill>
                <a:latin typeface="Arial" pitchFamily="34" charset="0"/>
                <a:ea typeface="Times New Roman" pitchFamily="18" charset="0"/>
                <a:cs typeface="Arial" pitchFamily="34" charset="0"/>
              </a:rPr>
            </a:br>
            <a:r>
              <a:rPr lang="ru-RU" sz="1300" b="0" dirty="0">
                <a:solidFill>
                  <a:schemeClr val="tx1"/>
                </a:solidFill>
                <a:effectLst/>
                <a:latin typeface="Arial" pitchFamily="34" charset="0"/>
                <a:ea typeface="Times New Roman" pitchFamily="18" charset="0"/>
                <a:cs typeface="Arial" pitchFamily="34" charset="0"/>
              </a:rPr>
              <a:t/>
            </a:r>
            <a:br>
              <a:rPr lang="ru-RU" sz="1300" b="0" dirty="0">
                <a:solidFill>
                  <a:schemeClr val="tx1"/>
                </a:solidFill>
                <a:effectLst/>
                <a:latin typeface="Arial" pitchFamily="34" charset="0"/>
                <a:ea typeface="Times New Roman" pitchFamily="18" charset="0"/>
                <a:cs typeface="Arial" pitchFamily="34" charset="0"/>
              </a:rPr>
            </a:br>
            <a:r>
              <a:rPr lang="ru-RU" sz="1300" dirty="0">
                <a:solidFill>
                  <a:schemeClr val="tx1"/>
                </a:solidFill>
                <a:latin typeface="Arial" pitchFamily="34" charset="0"/>
                <a:ea typeface="Times New Roman" pitchFamily="18" charset="0"/>
                <a:cs typeface="Arial" pitchFamily="34" charset="0"/>
              </a:rPr>
              <a:t/>
            </a:r>
            <a:br>
              <a:rPr lang="ru-RU" sz="1300" dirty="0">
                <a:solidFill>
                  <a:schemeClr val="tx1"/>
                </a:solidFill>
                <a:latin typeface="Arial" pitchFamily="34" charset="0"/>
                <a:ea typeface="Times New Roman" pitchFamily="18" charset="0"/>
                <a:cs typeface="Arial" pitchFamily="34" charset="0"/>
              </a:rPr>
            </a:br>
            <a:r>
              <a:rPr lang="ru-RU" sz="1300" b="0" dirty="0">
                <a:solidFill>
                  <a:schemeClr val="tx1"/>
                </a:solidFill>
                <a:effectLst/>
                <a:latin typeface="Arial" pitchFamily="34" charset="0"/>
                <a:ea typeface="Times New Roman" pitchFamily="18" charset="0"/>
                <a:cs typeface="Arial" pitchFamily="34" charset="0"/>
              </a:rPr>
              <a:t/>
            </a:r>
            <a:br>
              <a:rPr lang="ru-RU" sz="1300" b="0" dirty="0">
                <a:solidFill>
                  <a:schemeClr val="tx1"/>
                </a:solidFill>
                <a:effectLst/>
                <a:latin typeface="Arial" pitchFamily="34" charset="0"/>
                <a:ea typeface="Times New Roman" pitchFamily="18" charset="0"/>
                <a:cs typeface="Arial" pitchFamily="34" charset="0"/>
              </a:rPr>
            </a:br>
            <a:r>
              <a:rPr lang="ru-RU" sz="1300" b="0" dirty="0">
                <a:solidFill>
                  <a:schemeClr val="tx1"/>
                </a:solidFill>
                <a:effectLst/>
                <a:latin typeface="Arial" pitchFamily="34" charset="0"/>
                <a:ea typeface="Times New Roman" pitchFamily="18" charset="0"/>
                <a:cs typeface="Arial" pitchFamily="34" charset="0"/>
              </a:rPr>
              <a:t>Санкт-Петербург</a:t>
            </a:r>
            <a:r>
              <a:rPr lang="ru-RU" sz="600" b="0" dirty="0">
                <a:solidFill>
                  <a:schemeClr val="tx1"/>
                </a:solidFill>
                <a:effectLst/>
                <a:latin typeface="Arial" pitchFamily="34" charset="0"/>
                <a:cs typeface="Arial" pitchFamily="34" charset="0"/>
              </a:rPr>
              <a:t/>
            </a:r>
            <a:br>
              <a:rPr lang="ru-RU" sz="600" b="0" dirty="0">
                <a:solidFill>
                  <a:schemeClr val="tx1"/>
                </a:solidFill>
                <a:effectLst/>
                <a:latin typeface="Arial" pitchFamily="34" charset="0"/>
                <a:cs typeface="Arial" pitchFamily="34" charset="0"/>
              </a:rPr>
            </a:br>
            <a:r>
              <a:rPr lang="ru-RU" sz="1300" b="0" dirty="0">
                <a:solidFill>
                  <a:schemeClr val="tx1"/>
                </a:solidFill>
                <a:effectLst/>
                <a:latin typeface="Arial" pitchFamily="34" charset="0"/>
                <a:ea typeface="Times New Roman" pitchFamily="18" charset="0"/>
                <a:cs typeface="Arial" pitchFamily="34" charset="0"/>
              </a:rPr>
              <a:t>2018</a:t>
            </a:r>
            <a:r>
              <a:rPr lang="ru-RU" sz="1800" b="0" dirty="0">
                <a:solidFill>
                  <a:schemeClr val="tx1"/>
                </a:solidFill>
                <a:effectLst/>
                <a:latin typeface="Arial" pitchFamily="34" charset="0"/>
                <a:cs typeface="Arial" pitchFamily="34" charset="0"/>
              </a:rPr>
              <a:t/>
            </a:r>
            <a:br>
              <a:rPr lang="ru-RU" sz="1800" b="0" dirty="0">
                <a:solidFill>
                  <a:schemeClr val="tx1"/>
                </a:solidFill>
                <a:effectLst/>
                <a:latin typeface="Arial" pitchFamily="34" charset="0"/>
                <a:cs typeface="Arial" pitchFamily="34" charset="0"/>
              </a:rPr>
            </a:br>
            <a:endParaRPr lang="ru-RU" sz="1200" dirty="0">
              <a:solidFill>
                <a:schemeClr val="tx1"/>
              </a:solidFill>
            </a:endParaRPr>
          </a:p>
        </p:txBody>
      </p:sp>
    </p:spTree>
    <p:extLst>
      <p:ext uri="{BB962C8B-B14F-4D97-AF65-F5344CB8AC3E}">
        <p14:creationId xmlns:p14="http://schemas.microsoft.com/office/powerpoint/2010/main" val="2638933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7"/>
            <a:ext cx="3960440" cy="936104"/>
          </a:xfrm>
        </p:spPr>
        <p:txBody>
          <a:bodyPr/>
          <a:lstStyle/>
          <a:p>
            <a:pPr marL="0" indent="0">
              <a:buNone/>
            </a:pPr>
            <a:r>
              <a:rPr lang="ru-RU" sz="2400" i="1" dirty="0">
                <a:solidFill>
                  <a:schemeClr val="tx1"/>
                </a:solidFill>
              </a:rPr>
              <a:t>Долговременная структура загрязнения</a:t>
            </a:r>
            <a:endParaRPr lang="ru-RU" sz="2400" i="1" dirty="0">
              <a:solidFill>
                <a:schemeClr val="tx1"/>
              </a:solidFill>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94225" y="1176411"/>
            <a:ext cx="4514279" cy="4501624"/>
          </a:xfrm>
        </p:spPr>
      </p:pic>
      <p:sp>
        <p:nvSpPr>
          <p:cNvPr id="4" name="Текст 3"/>
          <p:cNvSpPr>
            <a:spLocks noGrp="1"/>
          </p:cNvSpPr>
          <p:nvPr>
            <p:ph type="body" sz="half" idx="2"/>
          </p:nvPr>
        </p:nvSpPr>
        <p:spPr>
          <a:xfrm>
            <a:off x="467544" y="1916832"/>
            <a:ext cx="3996881" cy="4608512"/>
          </a:xfrm>
        </p:spPr>
        <p:txBody>
          <a:bodyPr>
            <a:normAutofit lnSpcReduction="10000"/>
          </a:bodyPr>
          <a:lstStyle/>
          <a:p>
            <a:pPr algn="just"/>
            <a:r>
              <a:rPr lang="ru-RU" dirty="0">
                <a:solidFill>
                  <a:schemeClr val="tx1"/>
                </a:solidFill>
              </a:rPr>
              <a:t>В случаях продолжительного переноса </a:t>
            </a:r>
            <a:r>
              <a:rPr lang="ru-RU" dirty="0" err="1">
                <a:solidFill>
                  <a:schemeClr val="tx1"/>
                </a:solidFill>
              </a:rPr>
              <a:t>поллютантов</a:t>
            </a:r>
            <a:r>
              <a:rPr lang="ru-RU" dirty="0">
                <a:solidFill>
                  <a:schemeClr val="tx1"/>
                </a:solidFill>
              </a:rPr>
              <a:t> в водной и особенно воздушной среде, факел многократно меняет свое местоположение. Продукты осаждения из факела покрывают более или менее значительную площадь. Решающую роль в перераспределении уровней загрязнения в этом случае играет турбулентность, приводящая к образованию вихрей разного масштаба и временной устойчивости, что в целом предопределяет пятнистый характер </a:t>
            </a:r>
            <a:r>
              <a:rPr lang="ru-RU" dirty="0" smtClean="0">
                <a:solidFill>
                  <a:schemeClr val="tx1"/>
                </a:solidFill>
              </a:rPr>
              <a:t>загрязнения. </a:t>
            </a:r>
            <a:r>
              <a:rPr lang="ru-RU" dirty="0">
                <a:solidFill>
                  <a:schemeClr val="tx1"/>
                </a:solidFill>
              </a:rPr>
              <a:t>Формирующаяся под воздействием турбулентных вихрей пятнистость дополнительно усложняется в связи с неоднородностью подстилающей поверхности. </a:t>
            </a:r>
          </a:p>
          <a:p>
            <a:pPr algn="just"/>
            <a:r>
              <a:rPr lang="ru-RU" dirty="0">
                <a:solidFill>
                  <a:schemeClr val="tx1"/>
                </a:solidFill>
              </a:rPr>
              <a:t>Расположение пятен, в свою очередь, может быть более или менее закономерным. Осаждение </a:t>
            </a:r>
            <a:r>
              <a:rPr lang="ru-RU" dirty="0" err="1">
                <a:solidFill>
                  <a:schemeClr val="tx1"/>
                </a:solidFill>
              </a:rPr>
              <a:t>поллютантов</a:t>
            </a:r>
            <a:r>
              <a:rPr lang="ru-RU" dirty="0">
                <a:solidFill>
                  <a:schemeClr val="tx1"/>
                </a:solidFill>
              </a:rPr>
              <a:t> обычно протекает неравномерно, с максимумом в пределах определенного интервала расстояний. </a:t>
            </a:r>
            <a:endParaRPr lang="ru-RU" dirty="0">
              <a:solidFill>
                <a:schemeClr val="tx1"/>
              </a:solidFill>
            </a:endParaRPr>
          </a:p>
        </p:txBody>
      </p:sp>
    </p:spTree>
    <p:extLst>
      <p:ext uri="{BB962C8B-B14F-4D97-AF65-F5344CB8AC3E}">
        <p14:creationId xmlns:p14="http://schemas.microsoft.com/office/powerpoint/2010/main" val="574573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60649"/>
            <a:ext cx="4752528" cy="720080"/>
          </a:xfrm>
        </p:spPr>
        <p:txBody>
          <a:bodyPr/>
          <a:lstStyle/>
          <a:p>
            <a:pPr marL="0" indent="0" algn="just">
              <a:buNone/>
            </a:pPr>
            <a:r>
              <a:rPr lang="ru-RU" sz="2400" dirty="0">
                <a:solidFill>
                  <a:schemeClr val="tx1"/>
                </a:solidFill>
              </a:rPr>
              <a:t>Временной аспект анализа состояния окружающей среды</a:t>
            </a:r>
            <a:endParaRPr lang="ru-RU" sz="2400" dirty="0">
              <a:solidFill>
                <a:schemeClr val="tx1"/>
              </a:solidFill>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3395" y="2179898"/>
            <a:ext cx="4063102" cy="2617254"/>
          </a:xfrm>
        </p:spPr>
      </p:pic>
      <p:sp>
        <p:nvSpPr>
          <p:cNvPr id="4" name="Текст 3"/>
          <p:cNvSpPr>
            <a:spLocks noGrp="1"/>
          </p:cNvSpPr>
          <p:nvPr>
            <p:ph type="body" sz="half" idx="2"/>
          </p:nvPr>
        </p:nvSpPr>
        <p:spPr>
          <a:xfrm>
            <a:off x="323528" y="980728"/>
            <a:ext cx="4608512" cy="5400600"/>
          </a:xfrm>
        </p:spPr>
        <p:txBody>
          <a:bodyPr>
            <a:normAutofit fontScale="92500" lnSpcReduction="20000"/>
          </a:bodyPr>
          <a:lstStyle/>
          <a:p>
            <a:pPr algn="just"/>
            <a:r>
              <a:rPr lang="ru-RU" dirty="0">
                <a:solidFill>
                  <a:schemeClr val="tx1"/>
                </a:solidFill>
              </a:rPr>
              <a:t>Для динамичных компонентов окружающей среды (атмосфера, гидросфера) анализ динамики их состояния означает подразделение массивов фактических данных мониторинга не по календарному признаку, а по временным интервалам, различающимся по условиям эмиссии, транспортировки, осаждения и деструкции </a:t>
            </a:r>
            <a:r>
              <a:rPr lang="ru-RU" dirty="0" err="1">
                <a:solidFill>
                  <a:schemeClr val="tx1"/>
                </a:solidFill>
              </a:rPr>
              <a:t>поллютантов</a:t>
            </a:r>
            <a:r>
              <a:rPr lang="ru-RU" dirty="0">
                <a:solidFill>
                  <a:schemeClr val="tx1"/>
                </a:solidFill>
              </a:rPr>
              <a:t>. Такие интервалы времени могут определяться как природными факторами (изменения погоды, суточная, сезонная, межгодовая и долговременная изменчивость), так и производственными ритмами различной продолжительности (изменения в техническом оснащении и технологии, полнота загрузки оборудования и интенсивность работы, эффективность очистки, сменность на предприятиях, часы «пик» на транспорте). </a:t>
            </a:r>
            <a:endParaRPr lang="ru-RU" dirty="0" smtClean="0">
              <a:solidFill>
                <a:schemeClr val="tx1"/>
              </a:solidFill>
            </a:endParaRPr>
          </a:p>
          <a:p>
            <a:pPr algn="just"/>
            <a:r>
              <a:rPr lang="ru-RU" dirty="0">
                <a:solidFill>
                  <a:schemeClr val="tx1"/>
                </a:solidFill>
              </a:rPr>
              <a:t>В общем случае, для атмосферных загрязнений характерно:</a:t>
            </a:r>
          </a:p>
          <a:p>
            <a:pPr algn="just"/>
            <a:r>
              <a:rPr lang="ru-RU" dirty="0">
                <a:solidFill>
                  <a:schemeClr val="tx1"/>
                </a:solidFill>
              </a:rPr>
              <a:t>- в долгосрочном плане (годы, десятилетия) – преобладающее влияние смены технологий и производственного оборудования, и второстепенное – климатических изменений, влияющих на процессы переноса и потенциал загрязнения атмосферы;</a:t>
            </a:r>
          </a:p>
          <a:p>
            <a:pPr algn="just"/>
            <a:r>
              <a:rPr lang="ru-RU" dirty="0">
                <a:solidFill>
                  <a:schemeClr val="tx1"/>
                </a:solidFill>
              </a:rPr>
              <a:t>- в краткосрочном плане – преобладающее влияние на концентрации непериодических процессов, связанных со сменой метеорологических ситуаций (циклоны и антициклоны, наличие или отсутствие инверсий) и второстепенное – со стороны периодических процессов, отражающих производственные ритмы на предприятиях и транспортные потоки при «маятниковой» миграции </a:t>
            </a:r>
            <a:r>
              <a:rPr lang="ru-RU" dirty="0" smtClean="0">
                <a:solidFill>
                  <a:schemeClr val="tx1"/>
                </a:solidFill>
              </a:rPr>
              <a:t>населения.</a:t>
            </a:r>
            <a:endParaRPr lang="ru-RU" dirty="0">
              <a:solidFill>
                <a:schemeClr val="tx1"/>
              </a:solidFill>
            </a:endParaRPr>
          </a:p>
          <a:p>
            <a:endParaRPr lang="ru-RU" dirty="0"/>
          </a:p>
        </p:txBody>
      </p:sp>
    </p:spTree>
    <p:extLst>
      <p:ext uri="{BB962C8B-B14F-4D97-AF65-F5344CB8AC3E}">
        <p14:creationId xmlns:p14="http://schemas.microsoft.com/office/powerpoint/2010/main" val="303211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17581" y="3132290"/>
            <a:ext cx="7570843" cy="1793167"/>
          </a:xfrm>
        </p:spPr>
        <p:txBody>
          <a:bodyPr>
            <a:noAutofit/>
          </a:bodyPr>
          <a:lstStyle/>
          <a:p>
            <a:pPr marL="182880" indent="0">
              <a:buNone/>
            </a:pPr>
            <a:r>
              <a:rPr lang="ru-RU" sz="3200" dirty="0" smtClean="0">
                <a:solidFill>
                  <a:schemeClr val="tx1"/>
                </a:solidFill>
                <a:effectLst/>
              </a:rPr>
              <a:t>ИСТОЧНИКИ ИНФОРМАЦИИ О СОСТОЯНИИ ОКРУЖАЮЩЕЙ СРЕДЫ</a:t>
            </a:r>
            <a:endParaRPr lang="ru-RU" sz="3200" dirty="0">
              <a:solidFill>
                <a:schemeClr val="tx1"/>
              </a:solidFill>
            </a:endParaRPr>
          </a:p>
        </p:txBody>
      </p:sp>
    </p:spTree>
    <p:extLst>
      <p:ext uri="{BB962C8B-B14F-4D97-AF65-F5344CB8AC3E}">
        <p14:creationId xmlns:p14="http://schemas.microsoft.com/office/powerpoint/2010/main" val="1776213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3636085" cy="1258493"/>
          </a:xfrm>
        </p:spPr>
        <p:txBody>
          <a:bodyPr/>
          <a:lstStyle/>
          <a:p>
            <a:pPr marL="0" indent="0"/>
            <a:r>
              <a:rPr lang="ru-RU" sz="1400" dirty="0">
                <a:solidFill>
                  <a:schemeClr val="tx1"/>
                </a:solidFill>
                <a:latin typeface="Times New Roman" pitchFamily="18" charset="0"/>
                <a:cs typeface="Times New Roman" pitchFamily="18" charset="0"/>
              </a:rPr>
              <a:t>КЛАССИФИКАЦИЯ ИНФОРМАЦИОННЫХ ИСТОЧНИКОВ </a:t>
            </a:r>
            <a:r>
              <a:rPr lang="ru-RU" sz="1400" dirty="0" smtClean="0">
                <a:solidFill>
                  <a:schemeClr val="tx1"/>
                </a:solidFill>
                <a:latin typeface="Times New Roman" pitchFamily="18" charset="0"/>
                <a:cs typeface="Times New Roman" pitchFamily="18" charset="0"/>
              </a:rPr>
              <a:t>ПО ОРГАНИЗАЦИОННЫМ ФОРМАМ И </a:t>
            </a:r>
            <a:r>
              <a:rPr lang="ru-RU" sz="1400" dirty="0">
                <a:solidFill>
                  <a:schemeClr val="tx1"/>
                </a:solidFill>
                <a:latin typeface="Times New Roman" pitchFamily="18" charset="0"/>
                <a:cs typeface="Times New Roman" pitchFamily="18" charset="0"/>
              </a:rPr>
              <a:t>ВЕДОМСТВЕННОЙ ПРИНАДЛЕЖНОСТИ</a:t>
            </a:r>
          </a:p>
        </p:txBody>
      </p:sp>
      <p:sp>
        <p:nvSpPr>
          <p:cNvPr id="3" name="Объект 2"/>
          <p:cNvSpPr>
            <a:spLocks noGrp="1"/>
          </p:cNvSpPr>
          <p:nvPr>
            <p:ph idx="1"/>
          </p:nvPr>
        </p:nvSpPr>
        <p:spPr>
          <a:xfrm>
            <a:off x="4593515" y="260648"/>
            <a:ext cx="4442981" cy="6336704"/>
          </a:xfrm>
        </p:spPr>
        <p:txBody>
          <a:bodyPr>
            <a:normAutofit/>
          </a:bodyPr>
          <a:lstStyle/>
          <a:p>
            <a:pPr algn="just"/>
            <a:r>
              <a:rPr lang="ru-RU" sz="1400" b="1" i="1" dirty="0">
                <a:solidFill>
                  <a:schemeClr val="tx1"/>
                </a:solidFill>
                <a:latin typeface="Times New Roman" pitchFamily="18" charset="0"/>
                <a:cs typeface="Times New Roman" pitchFamily="18" charset="0"/>
              </a:rPr>
              <a:t>Федеральная служба России по гидрометеорологии и мониторингу окружающей среды (Росгидромет</a:t>
            </a:r>
            <a:r>
              <a:rPr lang="ru-RU" sz="1400" b="1" i="1" dirty="0" smtClean="0">
                <a:solidFill>
                  <a:schemeClr val="tx1"/>
                </a:solidFill>
                <a:latin typeface="Times New Roman" pitchFamily="18" charset="0"/>
                <a:cs typeface="Times New Roman" pitchFamily="18" charset="0"/>
              </a:rPr>
              <a:t>)</a:t>
            </a:r>
            <a:r>
              <a:rPr lang="ru-RU" sz="1400" i="1" dirty="0" smtClean="0">
                <a:solidFill>
                  <a:schemeClr val="tx1"/>
                </a:solidFill>
                <a:latin typeface="Times New Roman" pitchFamily="18" charset="0"/>
                <a:cs typeface="Times New Roman" pitchFamily="18" charset="0"/>
              </a:rPr>
              <a:t>. </a:t>
            </a:r>
            <a:r>
              <a:rPr lang="ru-RU" sz="1400" dirty="0">
                <a:solidFill>
                  <a:schemeClr val="tx1"/>
                </a:solidFill>
                <a:latin typeface="Times New Roman" pitchFamily="18" charset="0"/>
                <a:cs typeface="Times New Roman" pitchFamily="18" charset="0"/>
              </a:rPr>
              <a:t>Измерения в системе Росгидромета выполняются систематически и регулярно. Так, посты наблюдения за качеством воздуха в населенных пунктах должны проводить измерения несколько раз в день. Органы Росгидромета располагают систематизированными данными измерений, проводившихся в одних и тех же точках по единым методикам в течение многих лет. Эти ряды данных по своей полноте и продолжительности являются уникальными, по ним можно судить о долговременной динамике тех или иных показателей. </a:t>
            </a:r>
            <a:endParaRPr lang="ru-RU" sz="1400" dirty="0" smtClean="0">
              <a:solidFill>
                <a:schemeClr val="tx1"/>
              </a:solidFill>
              <a:latin typeface="Times New Roman" pitchFamily="18" charset="0"/>
              <a:cs typeface="Times New Roman" pitchFamily="18" charset="0"/>
            </a:endParaRPr>
          </a:p>
          <a:p>
            <a:pPr algn="just"/>
            <a:r>
              <a:rPr lang="ru-RU" sz="1400" b="1" i="1" dirty="0" smtClean="0">
                <a:solidFill>
                  <a:schemeClr val="tx1"/>
                </a:solidFill>
                <a:latin typeface="Times New Roman" pitchFamily="18" charset="0"/>
                <a:cs typeface="Times New Roman" pitchFamily="18" charset="0"/>
              </a:rPr>
              <a:t>Государственные органы, специально уполномоченные в области охраны окружающей среды (</a:t>
            </a:r>
            <a:r>
              <a:rPr lang="ru-RU" sz="1400" b="1" i="1" dirty="0" err="1" smtClean="0">
                <a:solidFill>
                  <a:schemeClr val="tx1"/>
                </a:solidFill>
                <a:latin typeface="Times New Roman" pitchFamily="18" charset="0"/>
                <a:cs typeface="Times New Roman" pitchFamily="18" charset="0"/>
              </a:rPr>
              <a:t>Росприроднадзор</a:t>
            </a:r>
            <a:r>
              <a:rPr lang="ru-RU" sz="1400" b="1" i="1" dirty="0" smtClean="0">
                <a:solidFill>
                  <a:schemeClr val="tx1"/>
                </a:solidFill>
                <a:latin typeface="Times New Roman" pitchFamily="18" charset="0"/>
                <a:cs typeface="Times New Roman" pitchFamily="18" charset="0"/>
              </a:rPr>
              <a:t>, </a:t>
            </a:r>
            <a:r>
              <a:rPr lang="ru-RU" sz="1400" b="1" i="1" dirty="0" err="1" smtClean="0">
                <a:solidFill>
                  <a:schemeClr val="tx1"/>
                </a:solidFill>
                <a:latin typeface="Times New Roman" pitchFamily="18" charset="0"/>
                <a:cs typeface="Times New Roman" pitchFamily="18" charset="0"/>
              </a:rPr>
              <a:t>Ростехнадзор</a:t>
            </a:r>
            <a:r>
              <a:rPr lang="ru-RU" sz="1400" b="1" i="1" dirty="0" smtClean="0">
                <a:solidFill>
                  <a:schemeClr val="tx1"/>
                </a:solidFill>
                <a:latin typeface="Times New Roman" pitchFamily="18" charset="0"/>
                <a:cs typeface="Times New Roman" pitchFamily="18" charset="0"/>
              </a:rPr>
              <a:t> и их региональные подразделения, Министерства природных ресурсов и охраны окружающей среды федерального и регионального уровней)</a:t>
            </a:r>
            <a:r>
              <a:rPr lang="ru-RU" sz="1400" dirty="0" smtClean="0">
                <a:solidFill>
                  <a:schemeClr val="tx1"/>
                </a:solidFill>
                <a:latin typeface="Times New Roman" pitchFamily="18" charset="0"/>
                <a:cs typeface="Times New Roman" pitchFamily="18" charset="0"/>
              </a:rPr>
              <a:t>.  Собирают, контролируют и систематизируют данные о состоянии окружающей среды </a:t>
            </a:r>
            <a:r>
              <a:rPr lang="ru-RU" sz="1400" dirty="0">
                <a:solidFill>
                  <a:schemeClr val="tx1"/>
                </a:solidFill>
                <a:latin typeface="Times New Roman" pitchFamily="18" charset="0"/>
                <a:cs typeface="Times New Roman" pitchFamily="18" charset="0"/>
              </a:rPr>
              <a:t>в связи с функционированием экономического механизма природопользования» — платежами предприятий за </a:t>
            </a:r>
            <a:r>
              <a:rPr lang="ru-RU" sz="1400" dirty="0" smtClean="0">
                <a:solidFill>
                  <a:schemeClr val="tx1"/>
                </a:solidFill>
                <a:latin typeface="Times New Roman" pitchFamily="18" charset="0"/>
                <a:cs typeface="Times New Roman" pitchFamily="18" charset="0"/>
              </a:rPr>
              <a:t>негативное воздействие на окружающую среду. Издают доклады о состоянии окружающей среды.</a:t>
            </a:r>
            <a:endParaRPr lang="ru-RU" sz="1400" dirty="0">
              <a:solidFill>
                <a:schemeClr val="tx1"/>
              </a:solidFill>
              <a:latin typeface="Times New Roman" pitchFamily="18" charset="0"/>
              <a:cs typeface="Times New Roman" pitchFamily="18" charset="0"/>
            </a:endParaRPr>
          </a:p>
        </p:txBody>
      </p:sp>
      <p:sp>
        <p:nvSpPr>
          <p:cNvPr id="4" name="Текст 3"/>
          <p:cNvSpPr>
            <a:spLocks noGrp="1"/>
          </p:cNvSpPr>
          <p:nvPr>
            <p:ph type="body" sz="half" idx="2"/>
          </p:nvPr>
        </p:nvSpPr>
        <p:spPr>
          <a:xfrm>
            <a:off x="467544" y="1556792"/>
            <a:ext cx="3780857" cy="720080"/>
          </a:xfrm>
        </p:spPr>
        <p:txBody>
          <a:bodyPr>
            <a:normAutofit lnSpcReduction="10000"/>
          </a:bodyPr>
          <a:lstStyle/>
          <a:p>
            <a:pPr algn="just"/>
            <a:r>
              <a:rPr lang="ru-RU" b="1" dirty="0">
                <a:solidFill>
                  <a:schemeClr val="tx1"/>
                </a:solidFill>
                <a:latin typeface="Times New Roman" pitchFamily="18" charset="0"/>
                <a:cs typeface="Times New Roman" pitchFamily="18" charset="0"/>
              </a:rPr>
              <a:t>Государственные органы </a:t>
            </a:r>
            <a:r>
              <a:rPr lang="ru-RU" dirty="0">
                <a:solidFill>
                  <a:schemeClr val="tx1"/>
                </a:solidFill>
                <a:latin typeface="Times New Roman" pitchFamily="18" charset="0"/>
                <a:cs typeface="Times New Roman" pitchFamily="18" charset="0"/>
              </a:rPr>
              <a:t>собирают информацию в основном для того, чтобы исполнять функции управления и контроля.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348880"/>
            <a:ext cx="3448847" cy="4293096"/>
          </a:xfrm>
          <a:prstGeom prst="rect">
            <a:avLst/>
          </a:prstGeom>
        </p:spPr>
      </p:pic>
    </p:spTree>
    <p:extLst>
      <p:ext uri="{BB962C8B-B14F-4D97-AF65-F5344CB8AC3E}">
        <p14:creationId xmlns:p14="http://schemas.microsoft.com/office/powerpoint/2010/main" val="4037901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3636085" cy="1872208"/>
          </a:xfrm>
        </p:spPr>
        <p:txBody>
          <a:bodyPr/>
          <a:lstStyle/>
          <a:p>
            <a:r>
              <a:rPr lang="ru-RU" sz="1600" dirty="0">
                <a:solidFill>
                  <a:schemeClr val="tx1"/>
                </a:solidFill>
                <a:latin typeface="Times New Roman" pitchFamily="18" charset="0"/>
                <a:cs typeface="Times New Roman" pitchFamily="18" charset="0"/>
              </a:rPr>
              <a:t>КЛАССИФИКАЦИЯ ИНФОРМАЦИОННЫХ ИСТОЧНИКОВ ПО ОРГАНИЗАЦИОННЫМ ФОРМАМ И ВЕДОМСТВЕННОЙ </a:t>
            </a:r>
            <a:r>
              <a:rPr lang="ru-RU" sz="1600" dirty="0" smtClean="0">
                <a:solidFill>
                  <a:schemeClr val="tx1"/>
                </a:solidFill>
                <a:latin typeface="Times New Roman" pitchFamily="18" charset="0"/>
                <a:cs typeface="Times New Roman" pitchFamily="18" charset="0"/>
              </a:rPr>
              <a:t>ПРИНАДЛЕЖНОСТИ (ПРОДОЛЖЕНИЕ)</a:t>
            </a:r>
            <a:endParaRPr lang="ru-RU" sz="1600" dirty="0">
              <a:solidFill>
                <a:schemeClr val="tx1"/>
              </a:solidFill>
            </a:endParaRPr>
          </a:p>
        </p:txBody>
      </p:sp>
      <p:sp>
        <p:nvSpPr>
          <p:cNvPr id="3" name="Объект 2"/>
          <p:cNvSpPr>
            <a:spLocks noGrp="1"/>
          </p:cNvSpPr>
          <p:nvPr>
            <p:ph idx="1"/>
          </p:nvPr>
        </p:nvSpPr>
        <p:spPr>
          <a:xfrm>
            <a:off x="4283968" y="404664"/>
            <a:ext cx="4686673" cy="6192688"/>
          </a:xfrm>
        </p:spPr>
        <p:txBody>
          <a:bodyPr>
            <a:normAutofit/>
          </a:bodyPr>
          <a:lstStyle/>
          <a:p>
            <a:pPr algn="just"/>
            <a:r>
              <a:rPr lang="ru-RU" sz="1200" b="1" dirty="0" smtClean="0">
                <a:solidFill>
                  <a:schemeClr val="tx1"/>
                </a:solidFill>
                <a:latin typeface="Times New Roman" pitchFamily="18" charset="0"/>
                <a:cs typeface="Times New Roman" pitchFamily="18" charset="0"/>
              </a:rPr>
              <a:t>Научные учреждения </a:t>
            </a:r>
            <a:r>
              <a:rPr lang="ru-RU" sz="1200" dirty="0">
                <a:solidFill>
                  <a:schemeClr val="tx1"/>
                </a:solidFill>
                <a:latin typeface="Times New Roman" pitchFamily="18" charset="0"/>
                <a:cs typeface="Times New Roman" pitchFamily="18" charset="0"/>
              </a:rPr>
              <a:t>выполняют научно-исследовательские работы (НИР) по проблемам качества окружающей среды и обладают материалами, исключительно ценными в связи с экологической ситуацией в пределах тех или иных территорий. Однако сбор материалов научных учреждений сильно затруднен в связи с тем, что результаты НИР, даже выполненных в рамках одной ведомственной системы, находятся в распоряжении различных учреждений и их подразделений. </a:t>
            </a:r>
            <a:r>
              <a:rPr lang="ru-RU" sz="1200" dirty="0" smtClean="0">
                <a:solidFill>
                  <a:schemeClr val="tx1"/>
                </a:solidFill>
                <a:latin typeface="Times New Roman" pitchFamily="18" charset="0"/>
                <a:cs typeface="Times New Roman" pitchFamily="18" charset="0"/>
              </a:rPr>
              <a:t>Некоторая </a:t>
            </a:r>
            <a:r>
              <a:rPr lang="ru-RU" sz="1200" dirty="0">
                <a:solidFill>
                  <a:schemeClr val="tx1"/>
                </a:solidFill>
                <a:latin typeface="Times New Roman" pitchFamily="18" charset="0"/>
                <a:cs typeface="Times New Roman" pitchFamily="18" charset="0"/>
              </a:rPr>
              <a:t>информация о работах научных организаций иногда содержится в официальных докладах федерального и территориального уровней. Кроме того, научные учреждения выпускают журналы и сборники научных трудов. Результаты исследований разных организаций находят отражение в материалах научных конференций соответствующей тематики, </a:t>
            </a:r>
            <a:r>
              <a:rPr lang="ru-RU" sz="1200" dirty="0" smtClean="0">
                <a:solidFill>
                  <a:schemeClr val="tx1"/>
                </a:solidFill>
                <a:latin typeface="Times New Roman" pitchFamily="18" charset="0"/>
                <a:cs typeface="Times New Roman" pitchFamily="18" charset="0"/>
              </a:rPr>
              <a:t>обобщаются </a:t>
            </a:r>
            <a:r>
              <a:rPr lang="ru-RU" sz="1200" dirty="0">
                <a:solidFill>
                  <a:schemeClr val="tx1"/>
                </a:solidFill>
                <a:latin typeface="Times New Roman" pitchFamily="18" charset="0"/>
                <a:cs typeface="Times New Roman" pitchFamily="18" charset="0"/>
              </a:rPr>
              <a:t>в реферативных журналах. По содержанию публикаций можно судить о тематике исследований научных учреждений и отдельных научных школ в тот или иной период, и при необходимости решать вопросы доступа к материалам непосредственно с соответствующими научными подразделениями</a:t>
            </a:r>
            <a:r>
              <a:rPr lang="ru-RU" sz="1200" dirty="0" smtClean="0">
                <a:solidFill>
                  <a:schemeClr val="tx1"/>
                </a:solidFill>
                <a:latin typeface="Times New Roman" pitchFamily="18" charset="0"/>
                <a:cs typeface="Times New Roman" pitchFamily="18" charset="0"/>
              </a:rPr>
              <a:t>.</a:t>
            </a:r>
          </a:p>
          <a:p>
            <a:pPr algn="just"/>
            <a:r>
              <a:rPr lang="ru-RU" sz="1200" b="1" dirty="0">
                <a:solidFill>
                  <a:schemeClr val="tx1"/>
                </a:solidFill>
                <a:latin typeface="Times New Roman" pitchFamily="18" charset="0"/>
                <a:cs typeface="Times New Roman" pitchFamily="18" charset="0"/>
              </a:rPr>
              <a:t>Коммерческие </a:t>
            </a:r>
            <a:r>
              <a:rPr lang="ru-RU" sz="1200" b="1" dirty="0" smtClean="0">
                <a:solidFill>
                  <a:schemeClr val="tx1"/>
                </a:solidFill>
                <a:latin typeface="Times New Roman" pitchFamily="18" charset="0"/>
                <a:cs typeface="Times New Roman" pitchFamily="18" charset="0"/>
              </a:rPr>
              <a:t>организации </a:t>
            </a:r>
            <a:r>
              <a:rPr lang="ru-RU" sz="1200" dirty="0">
                <a:solidFill>
                  <a:schemeClr val="tx1"/>
                </a:solidFill>
                <a:latin typeface="Times New Roman" pitchFamily="18" charset="0"/>
                <a:cs typeface="Times New Roman" pitchFamily="18" charset="0"/>
              </a:rPr>
              <a:t>занимаются определением качества воды, воздуха или почвы на коммерческой </a:t>
            </a:r>
            <a:r>
              <a:rPr lang="ru-RU" sz="1200" dirty="0" smtClean="0">
                <a:solidFill>
                  <a:schemeClr val="tx1"/>
                </a:solidFill>
                <a:latin typeface="Times New Roman" pitchFamily="18" charset="0"/>
                <a:cs typeface="Times New Roman" pitchFamily="18" charset="0"/>
              </a:rPr>
              <a:t>основе, главным образом при инженерно-экологических изысканиях. </a:t>
            </a:r>
          </a:p>
          <a:p>
            <a:pPr algn="just"/>
            <a:r>
              <a:rPr lang="ru-RU" sz="1200" b="1" dirty="0">
                <a:solidFill>
                  <a:schemeClr val="tx1"/>
                </a:solidFill>
                <a:latin typeface="Times New Roman" pitchFamily="18" charset="0"/>
                <a:cs typeface="Times New Roman" pitchFamily="18" charset="0"/>
              </a:rPr>
              <a:t>Некоммерческие (общественные) организации </a:t>
            </a:r>
            <a:r>
              <a:rPr lang="ru-RU" sz="1200" dirty="0">
                <a:solidFill>
                  <a:schemeClr val="tx1"/>
                </a:solidFill>
                <a:latin typeface="Times New Roman" pitchFamily="18" charset="0"/>
                <a:cs typeface="Times New Roman" pitchFamily="18" charset="0"/>
              </a:rPr>
              <a:t>могут отбирать и направлять в аккредитованные лаборатории пробы воздуха, воды, и почв, а при значительных масштабах деятельности и финансовых возможностях даже выступать заказчиками научно-исследовательских работ и, соответственно, обладать их результатами</a:t>
            </a:r>
            <a:r>
              <a:rPr lang="ru-RU" sz="1200" dirty="0" smtClean="0">
                <a:solidFill>
                  <a:schemeClr val="tx1"/>
                </a:solidFill>
                <a:latin typeface="Times New Roman" pitchFamily="18" charset="0"/>
                <a:cs typeface="Times New Roman" pitchFamily="18" charset="0"/>
              </a:rPr>
              <a:t>. </a:t>
            </a:r>
            <a:r>
              <a:rPr lang="ru-RU" sz="1200" dirty="0">
                <a:solidFill>
                  <a:schemeClr val="tx1"/>
                </a:solidFill>
                <a:latin typeface="Times New Roman" pitchFamily="18" charset="0"/>
                <a:cs typeface="Times New Roman" pitchFamily="18" charset="0"/>
              </a:rPr>
              <a:t>Информация общественных организаций может быть полезной в отношении локальных ситуаций — состояния озера или леса, экологической ситуации микрорайона. </a:t>
            </a:r>
            <a:endParaRPr lang="ru-RU" sz="1200" dirty="0" smtClean="0">
              <a:solidFill>
                <a:schemeClr val="tx1"/>
              </a:solidFill>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276872"/>
            <a:ext cx="4104456" cy="2737914"/>
          </a:xfrm>
          <a:prstGeom prst="rect">
            <a:avLst/>
          </a:prstGeom>
        </p:spPr>
      </p:pic>
    </p:spTree>
    <p:extLst>
      <p:ext uri="{BB962C8B-B14F-4D97-AF65-F5344CB8AC3E}">
        <p14:creationId xmlns:p14="http://schemas.microsoft.com/office/powerpoint/2010/main" val="3466855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3960440" cy="1512168"/>
          </a:xfrm>
        </p:spPr>
        <p:txBody>
          <a:bodyPr/>
          <a:lstStyle/>
          <a:p>
            <a:pPr marL="0" indent="0"/>
            <a:r>
              <a:rPr lang="ru-RU" sz="1600" dirty="0">
                <a:solidFill>
                  <a:schemeClr val="tx1"/>
                </a:solidFill>
              </a:rPr>
              <a:t>КЛАССИФИКАЦИЯ ИНФОРМАЦИОННЫХ ИСТОЧНИКОВ ЭКОЛОГИЧЕСКОГО КАРТОГРАФИРОВАНИЯ ПО ПРИМЕНЯЕМЫМ НАУЧНЫМ МЕТОДАМ И ТЕХНИЧЕСКИМ ПРИЕМАМ</a:t>
            </a:r>
          </a:p>
        </p:txBody>
      </p:sp>
      <p:sp>
        <p:nvSpPr>
          <p:cNvPr id="3" name="Объект 2"/>
          <p:cNvSpPr>
            <a:spLocks noGrp="1"/>
          </p:cNvSpPr>
          <p:nvPr>
            <p:ph idx="1"/>
          </p:nvPr>
        </p:nvSpPr>
        <p:spPr>
          <a:xfrm>
            <a:off x="4593515" y="476672"/>
            <a:ext cx="4017085" cy="5832648"/>
          </a:xfrm>
        </p:spPr>
        <p:txBody>
          <a:bodyPr>
            <a:normAutofit/>
          </a:bodyPr>
          <a:lstStyle/>
          <a:p>
            <a:pPr algn="just"/>
            <a:r>
              <a:rPr lang="ru-RU" sz="1200" dirty="0" smtClean="0">
                <a:solidFill>
                  <a:schemeClr val="tx1"/>
                </a:solidFill>
                <a:latin typeface="Times New Roman" pitchFamily="18" charset="0"/>
                <a:cs typeface="Times New Roman" pitchFamily="18" charset="0"/>
              </a:rPr>
              <a:t>Анализ информационных источников </a:t>
            </a:r>
            <a:r>
              <a:rPr lang="ru-RU" sz="1200" dirty="0">
                <a:solidFill>
                  <a:schemeClr val="tx1"/>
                </a:solidFill>
                <a:latin typeface="Times New Roman" pitchFamily="18" charset="0"/>
                <a:cs typeface="Times New Roman" pitchFamily="18" charset="0"/>
              </a:rPr>
              <a:t>включает: </a:t>
            </a:r>
          </a:p>
          <a:p>
            <a:pPr algn="just"/>
            <a:r>
              <a:rPr lang="ru-RU" sz="1200" dirty="0">
                <a:solidFill>
                  <a:schemeClr val="tx1"/>
                </a:solidFill>
                <a:latin typeface="Times New Roman" pitchFamily="18" charset="0"/>
                <a:cs typeface="Times New Roman" pitchFamily="18" charset="0"/>
              </a:rPr>
              <a:t>- выявление естественнонаучной и социально-гуманитарной сущности показателей и характеристик; </a:t>
            </a:r>
          </a:p>
          <a:p>
            <a:pPr algn="just"/>
            <a:r>
              <a:rPr lang="ru-RU" sz="1200" dirty="0">
                <a:solidFill>
                  <a:schemeClr val="tx1"/>
                </a:solidFill>
                <a:latin typeface="Times New Roman" pitchFamily="18" charset="0"/>
                <a:cs typeface="Times New Roman" pitchFamily="18" charset="0"/>
              </a:rPr>
              <a:t>- рассмотрение определяющих эти показатели и характеристики факторов, в </a:t>
            </a:r>
            <a:r>
              <a:rPr lang="ru-RU" sz="1200" dirty="0" err="1">
                <a:solidFill>
                  <a:schemeClr val="tx1"/>
                </a:solidFill>
                <a:latin typeface="Times New Roman" pitchFamily="18" charset="0"/>
                <a:cs typeface="Times New Roman" pitchFamily="18" charset="0"/>
              </a:rPr>
              <a:t>т.ч</a:t>
            </a:r>
            <a:r>
              <a:rPr lang="ru-RU" sz="1200" dirty="0">
                <a:solidFill>
                  <a:schemeClr val="tx1"/>
                </a:solidFill>
                <a:latin typeface="Times New Roman" pitchFamily="18" charset="0"/>
                <a:cs typeface="Times New Roman" pitchFamily="18" charset="0"/>
              </a:rPr>
              <a:t>. естественных, </a:t>
            </a:r>
            <a:r>
              <a:rPr lang="ru-RU" sz="1200" dirty="0" err="1">
                <a:solidFill>
                  <a:schemeClr val="tx1"/>
                </a:solidFill>
                <a:latin typeface="Times New Roman" pitchFamily="18" charset="0"/>
                <a:cs typeface="Times New Roman" pitchFamily="18" charset="0"/>
              </a:rPr>
              <a:t>антропогенно</a:t>
            </a:r>
            <a:r>
              <a:rPr lang="ru-RU" sz="1200" dirty="0">
                <a:solidFill>
                  <a:schemeClr val="tx1"/>
                </a:solidFill>
                <a:latin typeface="Times New Roman" pitchFamily="18" charset="0"/>
                <a:cs typeface="Times New Roman" pitchFamily="18" charset="0"/>
              </a:rPr>
              <a:t>-преобразованных, антропогенных; </a:t>
            </a:r>
          </a:p>
          <a:p>
            <a:pPr algn="just"/>
            <a:r>
              <a:rPr lang="ru-RU" sz="1200" dirty="0">
                <a:solidFill>
                  <a:schemeClr val="tx1"/>
                </a:solidFill>
                <a:latin typeface="Times New Roman" pitchFamily="18" charset="0"/>
                <a:cs typeface="Times New Roman" pitchFamily="18" charset="0"/>
              </a:rPr>
              <a:t>- поиск возможностей выделения тех составляющих показателей и характеристик, которые отражали бы величину антропогенной </a:t>
            </a:r>
            <a:r>
              <a:rPr lang="ru-RU" sz="1200" dirty="0" err="1">
                <a:solidFill>
                  <a:schemeClr val="tx1"/>
                </a:solidFill>
                <a:latin typeface="Times New Roman" pitchFamily="18" charset="0"/>
                <a:cs typeface="Times New Roman" pitchFamily="18" charset="0"/>
              </a:rPr>
              <a:t>преобразованности</a:t>
            </a:r>
            <a:r>
              <a:rPr lang="ru-RU" sz="1200" dirty="0">
                <a:solidFill>
                  <a:schemeClr val="tx1"/>
                </a:solidFill>
                <a:latin typeface="Times New Roman" pitchFamily="18" charset="0"/>
                <a:cs typeface="Times New Roman" pitchFamily="18" charset="0"/>
              </a:rPr>
              <a:t> </a:t>
            </a:r>
            <a:r>
              <a:rPr lang="ru-RU" sz="1200" dirty="0" err="1">
                <a:solidFill>
                  <a:schemeClr val="tx1"/>
                </a:solidFill>
                <a:latin typeface="Times New Roman" pitchFamily="18" charset="0"/>
                <a:cs typeface="Times New Roman" pitchFamily="18" charset="0"/>
              </a:rPr>
              <a:t>геосистем</a:t>
            </a:r>
            <a:r>
              <a:rPr lang="ru-RU" sz="1200" dirty="0">
                <a:solidFill>
                  <a:schemeClr val="tx1"/>
                </a:solidFill>
                <a:latin typeface="Times New Roman" pitchFamily="18" charset="0"/>
                <a:cs typeface="Times New Roman" pitchFamily="18" charset="0"/>
              </a:rPr>
              <a:t>; </a:t>
            </a:r>
          </a:p>
          <a:p>
            <a:pPr algn="just"/>
            <a:r>
              <a:rPr lang="ru-RU" sz="1200" dirty="0">
                <a:solidFill>
                  <a:schemeClr val="tx1"/>
                </a:solidFill>
                <a:latin typeface="Times New Roman" pitchFamily="18" charset="0"/>
                <a:cs typeface="Times New Roman" pitchFamily="18" charset="0"/>
              </a:rPr>
              <a:t>- оценку достоверности, объективности, пространственной и временной изменчивости показателей. </a:t>
            </a:r>
            <a:endParaRPr lang="ru-RU" sz="1200" dirty="0" smtClean="0">
              <a:solidFill>
                <a:schemeClr val="tx1"/>
              </a:solidFill>
              <a:latin typeface="Times New Roman" pitchFamily="18" charset="0"/>
              <a:cs typeface="Times New Roman" pitchFamily="18" charset="0"/>
            </a:endParaRPr>
          </a:p>
          <a:p>
            <a:pPr algn="just"/>
            <a:r>
              <a:rPr lang="ru-RU" sz="1200" dirty="0">
                <a:solidFill>
                  <a:schemeClr val="tx1"/>
                </a:solidFill>
                <a:latin typeface="Times New Roman" pitchFamily="18" charset="0"/>
                <a:cs typeface="Times New Roman" pitchFamily="18" charset="0"/>
              </a:rPr>
              <a:t>В</a:t>
            </a:r>
            <a:r>
              <a:rPr lang="ru-RU" sz="1200" dirty="0" smtClean="0">
                <a:solidFill>
                  <a:schemeClr val="tx1"/>
                </a:solidFill>
                <a:latin typeface="Times New Roman" pitchFamily="18" charset="0"/>
                <a:cs typeface="Times New Roman" pitchFamily="18" charset="0"/>
              </a:rPr>
              <a:t> </a:t>
            </a:r>
            <a:r>
              <a:rPr lang="ru-RU" sz="1200" dirty="0">
                <a:solidFill>
                  <a:schemeClr val="tx1"/>
                </a:solidFill>
                <a:latin typeface="Times New Roman" pitchFamily="18" charset="0"/>
                <a:cs typeface="Times New Roman" pitchFamily="18" charset="0"/>
              </a:rPr>
              <a:t>общей сложности может быть выделено 4 источника информации об экологической обстановке: </a:t>
            </a:r>
            <a:endParaRPr lang="ru-RU" sz="1200" dirty="0" smtClean="0">
              <a:solidFill>
                <a:schemeClr val="tx1"/>
              </a:solidFill>
              <a:latin typeface="Times New Roman" pitchFamily="18" charset="0"/>
              <a:cs typeface="Times New Roman" pitchFamily="18" charset="0"/>
            </a:endParaRPr>
          </a:p>
          <a:p>
            <a:pPr algn="just"/>
            <a:r>
              <a:rPr lang="ru-RU" sz="1200" dirty="0" smtClean="0">
                <a:solidFill>
                  <a:schemeClr val="tx1"/>
                </a:solidFill>
                <a:latin typeface="Times New Roman" pitchFamily="18" charset="0"/>
                <a:cs typeface="Times New Roman" pitchFamily="18" charset="0"/>
              </a:rPr>
              <a:t>дистанционное </a:t>
            </a:r>
            <a:r>
              <a:rPr lang="ru-RU" sz="1200" dirty="0">
                <a:solidFill>
                  <a:schemeClr val="tx1"/>
                </a:solidFill>
                <a:latin typeface="Times New Roman" pitchFamily="18" charset="0"/>
                <a:cs typeface="Times New Roman" pitchFamily="18" charset="0"/>
              </a:rPr>
              <a:t>зондирование; </a:t>
            </a:r>
            <a:endParaRPr lang="ru-RU" sz="1200" dirty="0" smtClean="0">
              <a:solidFill>
                <a:schemeClr val="tx1"/>
              </a:solidFill>
              <a:latin typeface="Times New Roman" pitchFamily="18" charset="0"/>
              <a:cs typeface="Times New Roman" pitchFamily="18" charset="0"/>
            </a:endParaRPr>
          </a:p>
          <a:p>
            <a:pPr algn="just"/>
            <a:r>
              <a:rPr lang="ru-RU" sz="1200" dirty="0" smtClean="0">
                <a:solidFill>
                  <a:schemeClr val="tx1"/>
                </a:solidFill>
                <a:latin typeface="Times New Roman" pitchFamily="18" charset="0"/>
                <a:cs typeface="Times New Roman" pitchFamily="18" charset="0"/>
              </a:rPr>
              <a:t>характеристики </a:t>
            </a:r>
            <a:r>
              <a:rPr lang="ru-RU" sz="1200" dirty="0">
                <a:solidFill>
                  <a:schemeClr val="tx1"/>
                </a:solidFill>
                <a:latin typeface="Times New Roman" pitchFamily="18" charset="0"/>
                <a:cs typeface="Times New Roman" pitchFamily="18" charset="0"/>
              </a:rPr>
              <a:t>источников и объемов техногенных нагрузок; </a:t>
            </a:r>
            <a:endParaRPr lang="ru-RU" sz="1200" dirty="0" smtClean="0">
              <a:solidFill>
                <a:schemeClr val="tx1"/>
              </a:solidFill>
              <a:latin typeface="Times New Roman" pitchFamily="18" charset="0"/>
              <a:cs typeface="Times New Roman" pitchFamily="18" charset="0"/>
            </a:endParaRPr>
          </a:p>
          <a:p>
            <a:pPr algn="just"/>
            <a:r>
              <a:rPr lang="ru-RU" sz="1200" dirty="0" smtClean="0">
                <a:solidFill>
                  <a:schemeClr val="tx1"/>
                </a:solidFill>
                <a:latin typeface="Times New Roman" pitchFamily="18" charset="0"/>
                <a:cs typeface="Times New Roman" pitchFamily="18" charset="0"/>
              </a:rPr>
              <a:t>экспедиционные </a:t>
            </a:r>
            <a:r>
              <a:rPr lang="ru-RU" sz="1200" dirty="0">
                <a:solidFill>
                  <a:schemeClr val="tx1"/>
                </a:solidFill>
                <a:latin typeface="Times New Roman" pitchFamily="18" charset="0"/>
                <a:cs typeface="Times New Roman" pitchFamily="18" charset="0"/>
              </a:rPr>
              <a:t>и стационарные исследования состояния компонентов природной среды; </a:t>
            </a:r>
            <a:endParaRPr lang="ru-RU" sz="1200" dirty="0" smtClean="0">
              <a:solidFill>
                <a:schemeClr val="tx1"/>
              </a:solidFill>
              <a:latin typeface="Times New Roman" pitchFamily="18" charset="0"/>
              <a:cs typeface="Times New Roman" pitchFamily="18" charset="0"/>
            </a:endParaRPr>
          </a:p>
          <a:p>
            <a:pPr algn="just"/>
            <a:r>
              <a:rPr lang="ru-RU" sz="1200" dirty="0" smtClean="0">
                <a:solidFill>
                  <a:schemeClr val="tx1"/>
                </a:solidFill>
                <a:latin typeface="Times New Roman" pitchFamily="18" charset="0"/>
                <a:cs typeface="Times New Roman" pitchFamily="18" charset="0"/>
              </a:rPr>
              <a:t>состояние </a:t>
            </a:r>
            <a:r>
              <a:rPr lang="ru-RU" sz="1200" dirty="0">
                <a:solidFill>
                  <a:schemeClr val="tx1"/>
                </a:solidFill>
                <a:latin typeface="Times New Roman" pitchFamily="18" charset="0"/>
                <a:cs typeface="Times New Roman" pitchFamily="18" charset="0"/>
              </a:rPr>
              <a:t>биоиндикаторов. </a:t>
            </a:r>
            <a:endParaRPr lang="ru-RU" sz="1200" dirty="0" smtClean="0">
              <a:solidFill>
                <a:schemeClr val="tx1"/>
              </a:solidFill>
              <a:latin typeface="Times New Roman" pitchFamily="18" charset="0"/>
              <a:cs typeface="Times New Roman" pitchFamily="18" charset="0"/>
            </a:endParaRPr>
          </a:p>
          <a:p>
            <a:pPr algn="just"/>
            <a:r>
              <a:rPr lang="ru-RU" sz="1200" dirty="0" smtClean="0">
                <a:solidFill>
                  <a:schemeClr val="tx1"/>
                </a:solidFill>
                <a:latin typeface="Times New Roman" pitchFamily="18" charset="0"/>
                <a:cs typeface="Times New Roman" pitchFamily="18" charset="0"/>
              </a:rPr>
              <a:t>Наибольший </a:t>
            </a:r>
            <a:r>
              <a:rPr lang="ru-RU" sz="1200" dirty="0">
                <a:solidFill>
                  <a:schemeClr val="tx1"/>
                </a:solidFill>
                <a:latin typeface="Times New Roman" pitchFamily="18" charset="0"/>
                <a:cs typeface="Times New Roman" pitchFamily="18" charset="0"/>
              </a:rPr>
              <a:t>эффект дает комплексное использование информации из всех названных источников.</a:t>
            </a:r>
          </a:p>
          <a:p>
            <a:endParaRPr lang="ru-RU" sz="1200" dirty="0"/>
          </a:p>
        </p:txBody>
      </p:sp>
      <p:sp>
        <p:nvSpPr>
          <p:cNvPr id="4" name="Текст 3"/>
          <p:cNvSpPr>
            <a:spLocks noGrp="1"/>
          </p:cNvSpPr>
          <p:nvPr>
            <p:ph type="body" sz="half" idx="2"/>
          </p:nvPr>
        </p:nvSpPr>
        <p:spPr>
          <a:xfrm>
            <a:off x="611560" y="2276872"/>
            <a:ext cx="3388660" cy="4176464"/>
          </a:xfrm>
        </p:spPr>
        <p:txBody>
          <a:bodyPr>
            <a:normAutofit/>
          </a:bodyPr>
          <a:lstStyle/>
          <a:p>
            <a:pPr algn="just"/>
            <a:r>
              <a:rPr lang="ru-RU" sz="1800" dirty="0">
                <a:solidFill>
                  <a:schemeClr val="tx1"/>
                </a:solidFill>
                <a:latin typeface="Times New Roman" pitchFamily="18" charset="0"/>
                <a:cs typeface="Times New Roman" pitchFamily="18" charset="0"/>
              </a:rPr>
              <a:t>Экологическая обстановка, отображаемая с помощью экологических карт, является синтетическим, обобщающим понятием и не может быть непосредственно измерена. </a:t>
            </a:r>
            <a:r>
              <a:rPr lang="ru-RU" sz="1800" dirty="0" smtClean="0">
                <a:solidFill>
                  <a:schemeClr val="tx1"/>
                </a:solidFill>
                <a:latin typeface="Times New Roman" pitchFamily="18" charset="0"/>
                <a:cs typeface="Times New Roman" pitchFamily="18" charset="0"/>
              </a:rPr>
              <a:t>За каждым информационным источником стоит отдельная наука, с своей терминологией, научными школами, методами исследования, теоретическими обобщениями…</a:t>
            </a:r>
            <a:endParaRPr lang="ru-RU" sz="1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501528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539552" y="404664"/>
            <a:ext cx="7992888" cy="1584176"/>
          </a:xfrm>
        </p:spPr>
        <p:txBody>
          <a:bodyPr/>
          <a:lstStyle/>
          <a:p>
            <a:pPr algn="just"/>
            <a:r>
              <a:rPr lang="ru-RU" sz="1400" dirty="0" err="1" smtClean="0">
                <a:solidFill>
                  <a:schemeClr val="tx1"/>
                </a:solidFill>
                <a:latin typeface="Times New Roman" pitchFamily="18" charset="0"/>
                <a:cs typeface="Times New Roman" pitchFamily="18" charset="0"/>
              </a:rPr>
              <a:t>Лидарные</a:t>
            </a:r>
            <a:r>
              <a:rPr lang="ru-RU" sz="1400" dirty="0" smtClean="0">
                <a:solidFill>
                  <a:schemeClr val="tx1"/>
                </a:solidFill>
                <a:latin typeface="Times New Roman" pitchFamily="18" charset="0"/>
                <a:cs typeface="Times New Roman" pitchFamily="18" charset="0"/>
              </a:rPr>
              <a:t> методы</a:t>
            </a:r>
            <a:r>
              <a:rPr lang="ru-RU" sz="1400" b="0" dirty="0" smtClean="0">
                <a:solidFill>
                  <a:schemeClr val="tx1"/>
                </a:solidFill>
                <a:latin typeface="Times New Roman" pitchFamily="18" charset="0"/>
                <a:cs typeface="Times New Roman" pitchFamily="18" charset="0"/>
              </a:rPr>
              <a:t>. </a:t>
            </a:r>
            <a:r>
              <a:rPr lang="ru-RU" sz="1400" b="0" dirty="0">
                <a:solidFill>
                  <a:schemeClr val="tx1"/>
                </a:solidFill>
                <a:latin typeface="Times New Roman" pitchFamily="18" charset="0"/>
                <a:cs typeface="Times New Roman" pitchFamily="18" charset="0"/>
              </a:rPr>
              <a:t>Анализируется вторичный сигнал от искусственных (зеркальных) или естественных отражателей, в т.ч. стен зданий, деревьев. Преимущества лидарных методов мониторинга воздушного бассейна связаны с их высокой оперативностью, возможностью непрерывного контроля. </a:t>
            </a:r>
            <a:endParaRPr lang="ru-RU" sz="1400" b="0" dirty="0" smtClean="0">
              <a:solidFill>
                <a:schemeClr val="tx1"/>
              </a:solidFill>
              <a:latin typeface="Times New Roman" pitchFamily="18" charset="0"/>
              <a:cs typeface="Times New Roman" pitchFamily="18" charset="0"/>
            </a:endParaRPr>
          </a:p>
          <a:p>
            <a:pPr algn="just"/>
            <a:r>
              <a:rPr lang="ru-RU" sz="1400" b="0" dirty="0">
                <a:solidFill>
                  <a:schemeClr val="tx1"/>
                </a:solidFill>
                <a:latin typeface="Times New Roman" pitchFamily="18" charset="0"/>
                <a:cs typeface="Times New Roman" pitchFamily="18" charset="0"/>
              </a:rPr>
              <a:t>Высокая оперативность дистанционных методов, будучи неоценимым достоинством при решении задач мониторинга, превращается в недостаток, когда речь идет о картографировании осредненных за длительный период показателей. </a:t>
            </a:r>
          </a:p>
        </p:txBody>
      </p:sp>
      <p:sp>
        <p:nvSpPr>
          <p:cNvPr id="3" name="Объект 2"/>
          <p:cNvSpPr>
            <a:spLocks noGrp="1"/>
          </p:cNvSpPr>
          <p:nvPr>
            <p:ph sz="half" idx="2"/>
          </p:nvPr>
        </p:nvSpPr>
        <p:spPr>
          <a:xfrm>
            <a:off x="395536" y="1988840"/>
            <a:ext cx="4107615" cy="3168351"/>
          </a:xfrm>
        </p:spPr>
        <p:txBody>
          <a:bodyPr/>
          <a:lstStyle/>
          <a:p>
            <a:endParaRPr lang="ru-RU" dirty="0" smtClean="0"/>
          </a:p>
          <a:p>
            <a:endParaRPr lang="ru-RU" dirty="0" smtClean="0"/>
          </a:p>
          <a:p>
            <a:endParaRPr lang="ru-RU" dirty="0"/>
          </a:p>
          <a:p>
            <a:endParaRPr lang="ru-RU" dirty="0" smtClean="0"/>
          </a:p>
          <a:p>
            <a:endParaRPr lang="ru-RU" dirty="0"/>
          </a:p>
          <a:p>
            <a:endParaRPr lang="ru-RU" dirty="0" smtClean="0"/>
          </a:p>
          <a:p>
            <a:endParaRPr lang="ru-RU" dirty="0"/>
          </a:p>
        </p:txBody>
      </p:sp>
      <p:sp>
        <p:nvSpPr>
          <p:cNvPr id="4" name="Текст 3"/>
          <p:cNvSpPr>
            <a:spLocks noGrp="1"/>
          </p:cNvSpPr>
          <p:nvPr>
            <p:ph type="body" sz="quarter" idx="3"/>
          </p:nvPr>
        </p:nvSpPr>
        <p:spPr>
          <a:xfrm>
            <a:off x="4681659" y="1628800"/>
            <a:ext cx="4029154" cy="4248472"/>
          </a:xfrm>
        </p:spPr>
        <p:txBody>
          <a:bodyPr/>
          <a:lstStyle/>
          <a:p>
            <a:r>
              <a:rPr lang="ru-RU" sz="1200" b="0" dirty="0" err="1" smtClean="0">
                <a:solidFill>
                  <a:schemeClr val="tx1"/>
                </a:solidFill>
              </a:rPr>
              <a:t>Лидарная</a:t>
            </a:r>
            <a:r>
              <a:rPr lang="ru-RU" sz="1200" b="0" dirty="0" smtClean="0">
                <a:solidFill>
                  <a:schemeClr val="tx1"/>
                </a:solidFill>
              </a:rPr>
              <a:t> карта запыленности атмосферы (Белгород)</a:t>
            </a:r>
            <a:endParaRPr lang="ru-RU" sz="1200" b="0" dirty="0">
              <a:solidFill>
                <a:schemeClr val="tx1"/>
              </a:solidFill>
            </a:endParaRPr>
          </a:p>
        </p:txBody>
      </p:sp>
      <p:pic>
        <p:nvPicPr>
          <p:cNvPr id="7" name="Объект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395536" y="2096306"/>
            <a:ext cx="4032448" cy="2088232"/>
          </a:xfr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4365104"/>
            <a:ext cx="2664296" cy="1770355"/>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2132856"/>
            <a:ext cx="3816424" cy="3470350"/>
          </a:xfrm>
          <a:prstGeom prst="rect">
            <a:avLst/>
          </a:prstGeom>
        </p:spPr>
      </p:pic>
    </p:spTree>
    <p:extLst>
      <p:ext uri="{BB962C8B-B14F-4D97-AF65-F5344CB8AC3E}">
        <p14:creationId xmlns:p14="http://schemas.microsoft.com/office/powerpoint/2010/main" val="3234096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3429000"/>
            <a:ext cx="8136904" cy="2826648"/>
          </a:xfrm>
        </p:spPr>
        <p:txBody>
          <a:bodyPr>
            <a:normAutofit fontScale="70000" lnSpcReduction="20000"/>
          </a:bodyPr>
          <a:lstStyle/>
          <a:p>
            <a:pPr algn="just"/>
            <a:r>
              <a:rPr lang="ru-RU" dirty="0">
                <a:solidFill>
                  <a:schemeClr val="tx1"/>
                </a:solidFill>
              </a:rPr>
              <a:t>Присутствующие в атмосфере примеси (как и любые вещества вообще, на чем основан известный с </a:t>
            </a:r>
            <a:r>
              <a:rPr lang="en-US" dirty="0">
                <a:solidFill>
                  <a:schemeClr val="tx1"/>
                </a:solidFill>
              </a:rPr>
              <a:t>XIX</a:t>
            </a:r>
            <a:r>
              <a:rPr lang="ru-RU" dirty="0">
                <a:solidFill>
                  <a:schemeClr val="tx1"/>
                </a:solidFill>
              </a:rPr>
              <a:t> века метод спектрального анализа) обладают свойством поглощать или излучать энергию в строго определенном интервале спектра (спектральные линии). Для обнаружения примесей используют лазерные импульсы с незначительно отличающейся длиной волны, так чтобы один импульс соответствовал наиболее сильно поглощающей части линии поглощения, а другой – дальней (краевой) части этой же линии, с последующим сравнением степени ослабления двух импульсов при прохождении через атмосферу </a:t>
            </a:r>
            <a:endParaRPr lang="ru-RU" dirty="0" smtClean="0">
              <a:solidFill>
                <a:schemeClr val="tx1"/>
              </a:solidFill>
            </a:endParaRPr>
          </a:p>
          <a:p>
            <a:pPr algn="just"/>
            <a:r>
              <a:rPr lang="ru-RU" dirty="0" smtClean="0">
                <a:solidFill>
                  <a:schemeClr val="tx1"/>
                </a:solidFill>
              </a:rPr>
              <a:t>При </a:t>
            </a:r>
            <a:r>
              <a:rPr lang="ru-RU" dirty="0">
                <a:solidFill>
                  <a:schemeClr val="tx1"/>
                </a:solidFill>
              </a:rPr>
              <a:t>современном уровне развития </a:t>
            </a:r>
            <a:r>
              <a:rPr lang="ru-RU" dirty="0" err="1">
                <a:solidFill>
                  <a:schemeClr val="tx1"/>
                </a:solidFill>
              </a:rPr>
              <a:t>лидарной</a:t>
            </a:r>
            <a:r>
              <a:rPr lang="ru-RU" dirty="0">
                <a:solidFill>
                  <a:schemeClr val="tx1"/>
                </a:solidFill>
              </a:rPr>
              <a:t> техники стало возможным создание </a:t>
            </a:r>
            <a:r>
              <a:rPr lang="ru-RU" dirty="0" err="1">
                <a:solidFill>
                  <a:schemeClr val="tx1"/>
                </a:solidFill>
              </a:rPr>
              <a:t>изолинейных</a:t>
            </a:r>
            <a:r>
              <a:rPr lang="ru-RU" dirty="0">
                <a:solidFill>
                  <a:schemeClr val="tx1"/>
                </a:solidFill>
              </a:rPr>
              <a:t> карт, показывающих с большой детальностью пространственное распределение усредненных концентраций наиболее распространенных загрязняющих веществ. По отдельным загрязняющим веществам уже налажен глобальный дистанционный мониторинг</a:t>
            </a:r>
            <a:r>
              <a:rPr lang="ru-RU" dirty="0" smtClean="0">
                <a:solidFill>
                  <a:schemeClr val="tx1"/>
                </a:solidFill>
              </a:rPr>
              <a:t>. </a:t>
            </a:r>
            <a:endParaRPr lang="ru-RU" dirty="0">
              <a:solidFill>
                <a:schemeClr val="tx1"/>
              </a:solidFill>
            </a:endParaRPr>
          </a:p>
        </p:txBody>
      </p:sp>
      <p:pic>
        <p:nvPicPr>
          <p:cNvPr id="5" name="Объект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268727" y="332656"/>
            <a:ext cx="8504190" cy="2952328"/>
          </a:xfrm>
        </p:spPr>
      </p:pic>
    </p:spTree>
    <p:extLst>
      <p:ext uri="{BB962C8B-B14F-4D97-AF65-F5344CB8AC3E}">
        <p14:creationId xmlns:p14="http://schemas.microsoft.com/office/powerpoint/2010/main" val="1648192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3" y="3429000"/>
            <a:ext cx="7406208" cy="2952328"/>
          </a:xfrm>
        </p:spPr>
        <p:txBody>
          <a:bodyPr/>
          <a:lstStyle/>
          <a:p>
            <a:pPr algn="just"/>
            <a:r>
              <a:rPr lang="ru-RU" sz="1800" dirty="0">
                <a:solidFill>
                  <a:schemeClr val="tx1"/>
                </a:solidFill>
                <a:effectLst/>
                <a:latin typeface="Times New Roman" pitchFamily="18" charset="0"/>
                <a:cs typeface="Times New Roman" pitchFamily="18" charset="0"/>
              </a:rPr>
              <a:t>Космические и аэрофотоснимки </a:t>
            </a:r>
            <a:r>
              <a:rPr lang="ru-RU" sz="1800" b="0" dirty="0">
                <a:solidFill>
                  <a:schemeClr val="tx1"/>
                </a:solidFill>
                <a:effectLst/>
                <a:latin typeface="Times New Roman" pitchFamily="18" charset="0"/>
                <a:cs typeface="Times New Roman" pitchFamily="18" charset="0"/>
              </a:rPr>
              <a:t>обеспечивают территориально полное и непрерывное изучение больших площадей, состояние которых зафиксировано на единый момент </a:t>
            </a:r>
            <a:r>
              <a:rPr lang="ru-RU" sz="1800" b="0" dirty="0" smtClean="0">
                <a:solidFill>
                  <a:schemeClr val="tx1"/>
                </a:solidFill>
                <a:effectLst/>
                <a:latin typeface="Times New Roman" pitchFamily="18" charset="0"/>
                <a:cs typeface="Times New Roman" pitchFamily="18" charset="0"/>
              </a:rPr>
              <a:t>времени. </a:t>
            </a:r>
            <a:r>
              <a:rPr lang="ru-RU" sz="1800" b="0" dirty="0">
                <a:solidFill>
                  <a:schemeClr val="tx1"/>
                </a:solidFill>
                <a:effectLst/>
                <a:latin typeface="Times New Roman" pitchFamily="18" charset="0"/>
                <a:cs typeface="Times New Roman" pitchFamily="18" charset="0"/>
              </a:rPr>
              <a:t>Это наиболее эффективно при работах, связанных с проблемами охраны земельных, водных и растительных ресурсов (состояние лесов, пастбищ и пахотных угодий; эрозия; засоление; заболачивание). </a:t>
            </a:r>
            <a:r>
              <a:rPr lang="ru-RU" sz="1800" b="0" dirty="0" smtClean="0">
                <a:solidFill>
                  <a:schemeClr val="tx1"/>
                </a:solidFill>
                <a:effectLst/>
                <a:latin typeface="Times New Roman" pitchFamily="18" charset="0"/>
                <a:cs typeface="Times New Roman" pitchFamily="18" charset="0"/>
              </a:rPr>
              <a:t/>
            </a:r>
            <a:br>
              <a:rPr lang="ru-RU" sz="1800" b="0" dirty="0" smtClean="0">
                <a:solidFill>
                  <a:schemeClr val="tx1"/>
                </a:solidFill>
                <a:effectLst/>
                <a:latin typeface="Times New Roman" pitchFamily="18" charset="0"/>
                <a:cs typeface="Times New Roman" pitchFamily="18" charset="0"/>
              </a:rPr>
            </a:br>
            <a:r>
              <a:rPr lang="ru-RU" sz="1800" b="0" dirty="0" smtClean="0">
                <a:solidFill>
                  <a:schemeClr val="tx1"/>
                </a:solidFill>
                <a:effectLst/>
                <a:latin typeface="Times New Roman" pitchFamily="18" charset="0"/>
                <a:cs typeface="Times New Roman" pitchFamily="18" charset="0"/>
              </a:rPr>
              <a:t>Возможности использования </a:t>
            </a:r>
            <a:r>
              <a:rPr lang="ru-RU" sz="1800" b="0" dirty="0" err="1" smtClean="0">
                <a:solidFill>
                  <a:schemeClr val="tx1"/>
                </a:solidFill>
                <a:effectLst/>
                <a:latin typeface="Times New Roman" pitchFamily="18" charset="0"/>
                <a:cs typeface="Times New Roman" pitchFamily="18" charset="0"/>
              </a:rPr>
              <a:t>космо</a:t>
            </a:r>
            <a:r>
              <a:rPr lang="ru-RU" sz="1800" b="0" dirty="0" smtClean="0">
                <a:solidFill>
                  <a:schemeClr val="tx1"/>
                </a:solidFill>
                <a:effectLst/>
                <a:latin typeface="Times New Roman" pitchFamily="18" charset="0"/>
                <a:cs typeface="Times New Roman" pitchFamily="18" charset="0"/>
              </a:rPr>
              <a:t>- и аэрофотоснимков сильно зависят от природных условий, и прежде всего от </a:t>
            </a:r>
            <a:r>
              <a:rPr lang="ru-RU" sz="1800" b="0" dirty="0" err="1" smtClean="0">
                <a:solidFill>
                  <a:schemeClr val="tx1"/>
                </a:solidFill>
                <a:effectLst/>
                <a:latin typeface="Times New Roman" pitchFamily="18" charset="0"/>
                <a:cs typeface="Times New Roman" pitchFamily="18" charset="0"/>
              </a:rPr>
              <a:t>залесенности</a:t>
            </a:r>
            <a:r>
              <a:rPr lang="ru-RU" sz="1800" b="0" dirty="0" smtClean="0">
                <a:solidFill>
                  <a:schemeClr val="tx1"/>
                </a:solidFill>
                <a:effectLst/>
                <a:latin typeface="Times New Roman" pitchFamily="18" charset="0"/>
                <a:cs typeface="Times New Roman" pitchFamily="18" charset="0"/>
              </a:rPr>
              <a:t> территории. </a:t>
            </a:r>
            <a:endParaRPr lang="ru-RU" sz="1800" b="0" dirty="0">
              <a:solidFill>
                <a:schemeClr val="tx1"/>
              </a:solidFill>
              <a:latin typeface="Times New Roman" pitchFamily="18" charset="0"/>
              <a:cs typeface="Times New Roman" pitchFamily="18" charset="0"/>
            </a:endParaRPr>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71600" y="836712"/>
            <a:ext cx="3346450" cy="2256463"/>
          </a:xfrm>
        </p:spPr>
      </p:pic>
      <p:pic>
        <p:nvPicPr>
          <p:cNvPr id="6" name="Объект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644008" y="836712"/>
            <a:ext cx="3346450" cy="1851005"/>
          </a:xfrm>
        </p:spPr>
      </p:pic>
    </p:spTree>
    <p:extLst>
      <p:ext uri="{BB962C8B-B14F-4D97-AF65-F5344CB8AC3E}">
        <p14:creationId xmlns:p14="http://schemas.microsoft.com/office/powerpoint/2010/main" val="301447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3" y="476673"/>
            <a:ext cx="3168352" cy="936104"/>
          </a:xfrm>
        </p:spPr>
        <p:txBody>
          <a:bodyPr/>
          <a:lstStyle/>
          <a:p>
            <a:r>
              <a:rPr lang="ru-RU" sz="1600" dirty="0">
                <a:solidFill>
                  <a:schemeClr val="tx1"/>
                </a:solidFill>
                <a:latin typeface="Times New Roman" pitchFamily="18" charset="0"/>
                <a:cs typeface="Times New Roman" pitchFamily="18" charset="0"/>
              </a:rPr>
              <a:t>Дистанционное зондирование природных </a:t>
            </a:r>
            <a:r>
              <a:rPr lang="ru-RU" sz="1600" dirty="0" smtClean="0">
                <a:solidFill>
                  <a:schemeClr val="tx1"/>
                </a:solidFill>
                <a:latin typeface="Times New Roman" pitchFamily="18" charset="0"/>
                <a:cs typeface="Times New Roman" pitchFamily="18" charset="0"/>
              </a:rPr>
              <a:t>объектов (продолжение)</a:t>
            </a:r>
            <a:endParaRPr lang="ru-RU" sz="1600" dirty="0">
              <a:solidFill>
                <a:schemeClr val="tx1"/>
              </a:solidFill>
            </a:endParaRPr>
          </a:p>
        </p:txBody>
      </p:sp>
      <p:sp>
        <p:nvSpPr>
          <p:cNvPr id="3" name="Объект 2"/>
          <p:cNvSpPr>
            <a:spLocks noGrp="1"/>
          </p:cNvSpPr>
          <p:nvPr>
            <p:ph idx="1"/>
          </p:nvPr>
        </p:nvSpPr>
        <p:spPr>
          <a:xfrm>
            <a:off x="4067945" y="731520"/>
            <a:ext cx="4542656" cy="5505792"/>
          </a:xfrm>
        </p:spPr>
        <p:txBody>
          <a:bodyPr/>
          <a:lstStyle/>
          <a:p>
            <a:endParaRPr lang="ru-RU" dirty="0" smtClean="0"/>
          </a:p>
          <a:p>
            <a:endParaRPr lang="ru-RU" dirty="0"/>
          </a:p>
          <a:p>
            <a:endParaRPr lang="ru-RU" dirty="0"/>
          </a:p>
        </p:txBody>
      </p:sp>
      <p:sp>
        <p:nvSpPr>
          <p:cNvPr id="4" name="Текст 3"/>
          <p:cNvSpPr>
            <a:spLocks noGrp="1"/>
          </p:cNvSpPr>
          <p:nvPr>
            <p:ph type="body" sz="half" idx="2"/>
          </p:nvPr>
        </p:nvSpPr>
        <p:spPr>
          <a:xfrm>
            <a:off x="539552" y="1713182"/>
            <a:ext cx="3388660" cy="4740154"/>
          </a:xfrm>
        </p:spPr>
        <p:txBody>
          <a:bodyPr>
            <a:normAutofit/>
          </a:bodyPr>
          <a:lstStyle/>
          <a:p>
            <a:pPr algn="just"/>
            <a:r>
              <a:rPr lang="ru-RU" dirty="0">
                <a:solidFill>
                  <a:schemeClr val="tx1"/>
                </a:solidFill>
                <a:latin typeface="Times New Roman" pitchFamily="18" charset="0"/>
                <a:cs typeface="Times New Roman" pitchFamily="18" charset="0"/>
              </a:rPr>
              <a:t>Ф</a:t>
            </a:r>
            <a:r>
              <a:rPr lang="ru-RU" dirty="0" smtClean="0">
                <a:solidFill>
                  <a:schemeClr val="tx1"/>
                </a:solidFill>
                <a:latin typeface="Times New Roman" pitchFamily="18" charset="0"/>
                <a:cs typeface="Times New Roman" pitchFamily="18" charset="0"/>
              </a:rPr>
              <a:t>отографические </a:t>
            </a:r>
            <a:r>
              <a:rPr lang="ru-RU" dirty="0">
                <a:solidFill>
                  <a:schemeClr val="tx1"/>
                </a:solidFill>
                <a:latin typeface="Times New Roman" pitchFamily="18" charset="0"/>
                <a:cs typeface="Times New Roman" pitchFamily="18" charset="0"/>
              </a:rPr>
              <a:t>материалы доступны для непосредственного зрительного восприятия и анализа с помощью всего арсенала средств, разработанных в рамках картографического метода исследования. Космические и аэрофотоснимки обеспечивают территориально полное и непрерывное изучение больших площадей, состояние которых зафиксировано на единый момент </a:t>
            </a:r>
            <a:r>
              <a:rPr lang="ru-RU" dirty="0" smtClean="0">
                <a:solidFill>
                  <a:schemeClr val="tx1"/>
                </a:solidFill>
                <a:latin typeface="Times New Roman" pitchFamily="18" charset="0"/>
                <a:cs typeface="Times New Roman" pitchFamily="18" charset="0"/>
              </a:rPr>
              <a:t>времени. </a:t>
            </a:r>
            <a:r>
              <a:rPr lang="ru-RU" dirty="0">
                <a:solidFill>
                  <a:schemeClr val="tx1"/>
                </a:solidFill>
                <a:latin typeface="Times New Roman" pitchFamily="18" charset="0"/>
                <a:cs typeface="Times New Roman" pitchFamily="18" charset="0"/>
              </a:rPr>
              <a:t>Это наиболее эффективно при работах, связанных с проблемами охраны земельных, водных и растительных ресурсов (состояние лесов, пастбищ и пахотных угодий; эрозия; засоление; заболачивание). Возможности изучения загрязнения с помощью </a:t>
            </a:r>
            <a:r>
              <a:rPr lang="ru-RU" dirty="0" err="1">
                <a:solidFill>
                  <a:schemeClr val="tx1"/>
                </a:solidFill>
                <a:latin typeface="Times New Roman" pitchFamily="18" charset="0"/>
                <a:cs typeface="Times New Roman" pitchFamily="18" charset="0"/>
              </a:rPr>
              <a:t>космо</a:t>
            </a:r>
            <a:r>
              <a:rPr lang="ru-RU" dirty="0">
                <a:solidFill>
                  <a:schemeClr val="tx1"/>
                </a:solidFill>
                <a:latin typeface="Times New Roman" pitchFamily="18" charset="0"/>
                <a:cs typeface="Times New Roman" pitchFamily="18" charset="0"/>
              </a:rPr>
              <a:t>- и аэрофотографических методов в целом скромнее и относятся в большей мере к территориальной, чем к количественной характеристике.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841454"/>
            <a:ext cx="1828800" cy="1743456"/>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660" y="3068960"/>
            <a:ext cx="4623308" cy="3096344"/>
          </a:xfrm>
          <a:prstGeom prst="rect">
            <a:avLst/>
          </a:prstGeom>
        </p:spPr>
      </p:pic>
    </p:spTree>
    <p:extLst>
      <p:ext uri="{BB962C8B-B14F-4D97-AF65-F5344CB8AC3E}">
        <p14:creationId xmlns:p14="http://schemas.microsoft.com/office/powerpoint/2010/main" val="3739600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51520" y="3121885"/>
            <a:ext cx="6480720" cy="1793167"/>
          </a:xfrm>
          <a:prstGeom prst="rect">
            <a:avLst/>
          </a:prstGeom>
        </p:spPr>
        <p:txBody>
          <a:bodyPr>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just">
              <a:buNone/>
            </a:pPr>
            <a:r>
              <a:rPr lang="en-US" sz="3200" dirty="0" smtClean="0">
                <a:solidFill>
                  <a:schemeClr val="tx1"/>
                </a:solidFill>
                <a:effectLst/>
              </a:rPr>
              <a:t>1. </a:t>
            </a:r>
            <a:r>
              <a:rPr lang="ru-RU" sz="3200" dirty="0">
                <a:solidFill>
                  <a:schemeClr val="tx1"/>
                </a:solidFill>
                <a:effectLst/>
              </a:rPr>
              <a:t>Теоретические основы </a:t>
            </a:r>
            <a:r>
              <a:rPr lang="ru-RU" sz="3200" dirty="0" smtClean="0">
                <a:solidFill>
                  <a:schemeClr val="tx1"/>
                </a:solidFill>
                <a:effectLst/>
              </a:rPr>
              <a:t>анализа и оценки </a:t>
            </a:r>
            <a:r>
              <a:rPr lang="ru-RU" sz="3200" dirty="0">
                <a:solidFill>
                  <a:schemeClr val="tx1"/>
                </a:solidFill>
                <a:effectLst/>
              </a:rPr>
              <a:t>состояния окружающей среды</a:t>
            </a:r>
            <a:endParaRPr lang="ru-RU" sz="3200" dirty="0">
              <a:solidFill>
                <a:schemeClr val="tx1"/>
              </a:solidFill>
            </a:endParaRPr>
          </a:p>
        </p:txBody>
      </p:sp>
    </p:spTree>
    <p:extLst>
      <p:ext uri="{BB962C8B-B14F-4D97-AF65-F5344CB8AC3E}">
        <p14:creationId xmlns:p14="http://schemas.microsoft.com/office/powerpoint/2010/main" val="672839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96652"/>
            <a:ext cx="5544616" cy="360040"/>
          </a:xfrm>
        </p:spPr>
        <p:txBody>
          <a:bodyPr/>
          <a:lstStyle/>
          <a:p>
            <a:r>
              <a:rPr lang="ru-RU" sz="1600" dirty="0">
                <a:solidFill>
                  <a:schemeClr val="tx1"/>
                </a:solidFill>
              </a:rPr>
              <a:t>Характеристики источников и объемов антропогенных нагрузок</a:t>
            </a:r>
          </a:p>
        </p:txBody>
      </p:sp>
      <p:sp>
        <p:nvSpPr>
          <p:cNvPr id="4" name="Текст 3"/>
          <p:cNvSpPr>
            <a:spLocks noGrp="1"/>
          </p:cNvSpPr>
          <p:nvPr>
            <p:ph type="body" sz="half" idx="2"/>
          </p:nvPr>
        </p:nvSpPr>
        <p:spPr>
          <a:xfrm>
            <a:off x="395536" y="4581128"/>
            <a:ext cx="8496944" cy="2016223"/>
          </a:xfrm>
        </p:spPr>
        <p:txBody>
          <a:bodyPr>
            <a:normAutofit/>
          </a:bodyPr>
          <a:lstStyle/>
          <a:p>
            <a:pPr algn="just"/>
            <a:r>
              <a:rPr lang="ru-RU" dirty="0">
                <a:solidFill>
                  <a:schemeClr val="tx1"/>
                </a:solidFill>
                <a:latin typeface="Times New Roman" pitchFamily="18" charset="0"/>
                <a:cs typeface="Times New Roman" pitchFamily="18" charset="0"/>
              </a:rPr>
              <a:t>Объемы выбросов и сбросов определяют расчетным путем на основе отраслевых нормативов, с учетом продолжительности работы единиц оборудования и удельных выбросов от них, и лабораторно-инструментальным путем, на основе отбора и анализа проб отходящих газов и жидкостей, применительно к каждой точке выброса и сброса. Далее в статистических формах 2-ТП (воздух), 2-ТП (</a:t>
            </a:r>
            <a:r>
              <a:rPr lang="ru-RU" dirty="0" err="1">
                <a:solidFill>
                  <a:schemeClr val="tx1"/>
                </a:solidFill>
                <a:latin typeface="Times New Roman" pitchFamily="18" charset="0"/>
                <a:cs typeface="Times New Roman" pitchFamily="18" charset="0"/>
              </a:rPr>
              <a:t>водхоз</a:t>
            </a:r>
            <a:r>
              <a:rPr lang="ru-RU" dirty="0">
                <a:solidFill>
                  <a:schemeClr val="tx1"/>
                </a:solidFill>
                <a:latin typeface="Times New Roman" pitchFamily="18" charset="0"/>
                <a:cs typeface="Times New Roman" pitchFamily="18" charset="0"/>
              </a:rPr>
              <a:t>), 2-ТП (токсичные отходы) данные обобщаются для предприятий; в Государственных докладах и Ежегодниках - на местном, региональном и общегосударственном уровнях. Поскольку информация об объемах образования и выделения загрязняющих веществ используется для оформления разрешений на выброс (сброс, захоронение) отходов и определения размеров платы за них, недостатка в такой информации не ощущается.</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965621"/>
            <a:ext cx="4397411" cy="3298058"/>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42" y="965608"/>
            <a:ext cx="4208475" cy="3298071"/>
          </a:xfrm>
          <a:prstGeom prst="rect">
            <a:avLst/>
          </a:prstGeom>
        </p:spPr>
      </p:pic>
    </p:spTree>
    <p:extLst>
      <p:ext uri="{BB962C8B-B14F-4D97-AF65-F5344CB8AC3E}">
        <p14:creationId xmlns:p14="http://schemas.microsoft.com/office/powerpoint/2010/main" val="531390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3636085" cy="1258493"/>
          </a:xfrm>
        </p:spPr>
        <p:txBody>
          <a:bodyPr/>
          <a:lstStyle/>
          <a:p>
            <a:r>
              <a:rPr lang="ru-RU" sz="1600" dirty="0">
                <a:solidFill>
                  <a:schemeClr val="tx1"/>
                </a:solidFill>
              </a:rPr>
              <a:t>Экспедиционные и стационарные исследования загрязненности компонентов природной среды</a:t>
            </a:r>
          </a:p>
        </p:txBody>
      </p:sp>
      <p:sp>
        <p:nvSpPr>
          <p:cNvPr id="3" name="Объект 2"/>
          <p:cNvSpPr>
            <a:spLocks noGrp="1"/>
          </p:cNvSpPr>
          <p:nvPr>
            <p:ph idx="1"/>
          </p:nvPr>
        </p:nvSpPr>
        <p:spPr>
          <a:xfrm>
            <a:off x="4355977" y="476672"/>
            <a:ext cx="4254624" cy="5904656"/>
          </a:xfrm>
        </p:spPr>
        <p:txBody>
          <a:bodyPr/>
          <a:lstStyle/>
          <a:p>
            <a:endParaRPr lang="ru-RU" dirty="0" smtClean="0"/>
          </a:p>
          <a:p>
            <a:endParaRPr lang="ru-RU" dirty="0"/>
          </a:p>
          <a:p>
            <a:endParaRPr lang="ru-RU" dirty="0" smtClean="0"/>
          </a:p>
          <a:p>
            <a:endParaRPr lang="ru-RU" dirty="0" smtClean="0"/>
          </a:p>
          <a:p>
            <a:endParaRPr lang="ru-RU" dirty="0"/>
          </a:p>
          <a:p>
            <a:endParaRPr lang="ru-RU" dirty="0" smtClean="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smtClean="0"/>
          </a:p>
          <a:p>
            <a:endParaRPr lang="ru-RU" dirty="0"/>
          </a:p>
          <a:p>
            <a:endParaRPr lang="ru-RU" dirty="0" smtClean="0"/>
          </a:p>
          <a:p>
            <a:endParaRPr lang="ru-RU" dirty="0" smtClean="0"/>
          </a:p>
          <a:p>
            <a:endParaRPr lang="ru-RU" dirty="0"/>
          </a:p>
          <a:p>
            <a:endParaRPr lang="ru-RU" dirty="0" smtClean="0"/>
          </a:p>
          <a:p>
            <a:endParaRPr lang="ru-RU" dirty="0"/>
          </a:p>
          <a:p>
            <a:endParaRPr lang="ru-RU" dirty="0"/>
          </a:p>
        </p:txBody>
      </p:sp>
      <p:sp>
        <p:nvSpPr>
          <p:cNvPr id="4" name="Текст 3"/>
          <p:cNvSpPr>
            <a:spLocks noGrp="1"/>
          </p:cNvSpPr>
          <p:nvPr>
            <p:ph type="body" sz="half" idx="2"/>
          </p:nvPr>
        </p:nvSpPr>
        <p:spPr>
          <a:xfrm>
            <a:off x="611560" y="2204864"/>
            <a:ext cx="3816424" cy="4441938"/>
          </a:xfrm>
        </p:spPr>
        <p:txBody>
          <a:bodyPr>
            <a:normAutofit fontScale="92500" lnSpcReduction="20000"/>
          </a:bodyPr>
          <a:lstStyle/>
          <a:p>
            <a:pPr algn="just"/>
            <a:r>
              <a:rPr lang="ru-RU" b="1" i="1" dirty="0">
                <a:solidFill>
                  <a:schemeClr val="tx1"/>
                </a:solidFill>
                <a:latin typeface="Times New Roman" pitchFamily="18" charset="0"/>
                <a:cs typeface="Times New Roman" pitchFamily="18" charset="0"/>
              </a:rPr>
              <a:t>Методы контроля загрязненности воздушной и водной среды</a:t>
            </a:r>
            <a:r>
              <a:rPr lang="ru-RU" dirty="0">
                <a:solidFill>
                  <a:schemeClr val="tx1"/>
                </a:solidFill>
                <a:latin typeface="Times New Roman" pitchFamily="18" charset="0"/>
                <a:cs typeface="Times New Roman" pitchFamily="18" charset="0"/>
              </a:rPr>
              <a:t> опираются на сложившуюся в рамках метеорологии и гидрологии практику использования сравнительно редкой сети стационарных постов, с единовременным отбором проб по единой программе. Так, согласно действующей методике мониторинга, в городе с населением от 500 тыс. до 1 млн. жителей организуется 5-10 постов; более 1 млн. - от 10 до 20 постов, с отбором проб 3-4 раза в сутки. Гидрохимию поверхностных вод контролируют посты на крупных реках, удаленные друг от друга на сотни километров, с интервалами между отбором проб порядка месяцев. В результате обобщения этих данных получается весьма </a:t>
            </a:r>
            <a:r>
              <a:rPr lang="ru-RU" dirty="0" err="1">
                <a:solidFill>
                  <a:schemeClr val="tx1"/>
                </a:solidFill>
                <a:latin typeface="Times New Roman" pitchFamily="18" charset="0"/>
                <a:cs typeface="Times New Roman" pitchFamily="18" charset="0"/>
              </a:rPr>
              <a:t>генерализованная</a:t>
            </a:r>
            <a:r>
              <a:rPr lang="ru-RU" dirty="0">
                <a:solidFill>
                  <a:schemeClr val="tx1"/>
                </a:solidFill>
                <a:latin typeface="Times New Roman" pitchFamily="18" charset="0"/>
                <a:cs typeface="Times New Roman" pitchFamily="18" charset="0"/>
              </a:rPr>
              <a:t> картина, характеризующая степень загрязнения районов и городов в целом, протяженных отрезков крупных рек и их </a:t>
            </a:r>
            <a:r>
              <a:rPr lang="ru-RU" dirty="0" smtClean="0">
                <a:solidFill>
                  <a:schemeClr val="tx1"/>
                </a:solidFill>
                <a:latin typeface="Times New Roman" pitchFamily="18" charset="0"/>
                <a:cs typeface="Times New Roman" pitchFamily="18" charset="0"/>
              </a:rPr>
              <a:t>бассейнов.</a:t>
            </a:r>
          </a:p>
          <a:p>
            <a:pPr algn="just"/>
            <a:r>
              <a:rPr lang="ru-RU" b="1" i="1" dirty="0">
                <a:solidFill>
                  <a:schemeClr val="tx1"/>
                </a:solidFill>
                <a:latin typeface="Times New Roman" pitchFamily="18" charset="0"/>
                <a:cs typeface="Times New Roman" pitchFamily="18" charset="0"/>
              </a:rPr>
              <a:t>Методы контроля депонирующих компонентов среды</a:t>
            </a:r>
            <a:r>
              <a:rPr lang="ru-RU" dirty="0">
                <a:solidFill>
                  <a:schemeClr val="tx1"/>
                </a:solidFill>
                <a:latin typeface="Times New Roman" pitchFamily="18" charset="0"/>
                <a:cs typeface="Times New Roman" pitchFamily="18" charset="0"/>
              </a:rPr>
              <a:t> сложились, главным образом, в рамках геологических (сплошное картирование путем «</a:t>
            </a:r>
            <a:r>
              <a:rPr lang="ru-RU" dirty="0" err="1">
                <a:solidFill>
                  <a:schemeClr val="tx1"/>
                </a:solidFill>
                <a:latin typeface="Times New Roman" pitchFamily="18" charset="0"/>
                <a:cs typeface="Times New Roman" pitchFamily="18" charset="0"/>
              </a:rPr>
              <a:t>захаживания</a:t>
            </a:r>
            <a:r>
              <a:rPr lang="ru-RU" dirty="0">
                <a:solidFill>
                  <a:schemeClr val="tx1"/>
                </a:solidFill>
                <a:latin typeface="Times New Roman" pitchFamily="18" charset="0"/>
                <a:cs typeface="Times New Roman" pitchFamily="18" charset="0"/>
              </a:rPr>
              <a:t>» территорий с густотой, отвечающей масштабу) и биологических (сопоставление показателей основной и контрольной групп) наук.</a:t>
            </a: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163793"/>
            <a:ext cx="2154995" cy="3121191"/>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177" y="3269452"/>
            <a:ext cx="4411311" cy="3111876"/>
          </a:xfrm>
          <a:prstGeom prst="rect">
            <a:avLst/>
          </a:prstGeom>
        </p:spPr>
      </p:pic>
    </p:spTree>
    <p:extLst>
      <p:ext uri="{BB962C8B-B14F-4D97-AF65-F5344CB8AC3E}">
        <p14:creationId xmlns:p14="http://schemas.microsoft.com/office/powerpoint/2010/main" val="268099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32657"/>
            <a:ext cx="3636085" cy="504055"/>
          </a:xfrm>
        </p:spPr>
        <p:txBody>
          <a:bodyPr/>
          <a:lstStyle/>
          <a:p>
            <a:r>
              <a:rPr lang="ru-RU" sz="1600" dirty="0" smtClean="0">
                <a:solidFill>
                  <a:schemeClr val="tx1"/>
                </a:solidFill>
              </a:rPr>
              <a:t>Биоиндикаторы как картографический источник</a:t>
            </a:r>
            <a:endParaRPr lang="ru-RU" sz="1600" dirty="0">
              <a:solidFill>
                <a:schemeClr val="tx1"/>
              </a:solidFill>
            </a:endParaRPr>
          </a:p>
        </p:txBody>
      </p:sp>
      <p:sp>
        <p:nvSpPr>
          <p:cNvPr id="3" name="Объект 2"/>
          <p:cNvSpPr>
            <a:spLocks noGrp="1"/>
          </p:cNvSpPr>
          <p:nvPr>
            <p:ph idx="1"/>
          </p:nvPr>
        </p:nvSpPr>
        <p:spPr>
          <a:xfrm>
            <a:off x="4593515" y="260648"/>
            <a:ext cx="4017085" cy="6192688"/>
          </a:xfrm>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pPr marL="45720" indent="0" algn="just">
              <a:buNone/>
            </a:pPr>
            <a:r>
              <a:rPr lang="ru-RU" sz="1100" dirty="0" smtClean="0">
                <a:solidFill>
                  <a:schemeClr val="tx1"/>
                </a:solidFill>
              </a:rPr>
              <a:t>Районирование </a:t>
            </a:r>
            <a:r>
              <a:rPr lang="ru-RU" sz="1100" dirty="0">
                <a:solidFill>
                  <a:schemeClr val="tx1"/>
                </a:solidFill>
              </a:rPr>
              <a:t>территории </a:t>
            </a:r>
            <a:r>
              <a:rPr lang="ru-RU" sz="1100" dirty="0" err="1">
                <a:solidFill>
                  <a:schemeClr val="tx1"/>
                </a:solidFill>
              </a:rPr>
              <a:t>г.Калуги</a:t>
            </a:r>
            <a:r>
              <a:rPr lang="ru-RU" sz="1100" dirty="0">
                <a:solidFill>
                  <a:schemeClr val="tx1"/>
                </a:solidFill>
              </a:rPr>
              <a:t> на основе интегрального </a:t>
            </a:r>
            <a:r>
              <a:rPr lang="ru-RU" sz="1100" dirty="0" smtClean="0">
                <a:solidFill>
                  <a:schemeClr val="tx1"/>
                </a:solidFill>
              </a:rPr>
              <a:t>показателя состояния растительных биоиндикаторов, </a:t>
            </a:r>
            <a:r>
              <a:rPr lang="ru-RU" sz="1100" dirty="0">
                <a:solidFill>
                  <a:schemeClr val="tx1"/>
                </a:solidFill>
              </a:rPr>
              <a:t>по баллам.</a:t>
            </a:r>
            <a:endParaRPr lang="ru-RU" sz="1100" dirty="0" smtClean="0">
              <a:solidFill>
                <a:schemeClr val="tx1"/>
              </a:solidFill>
            </a:endParaRPr>
          </a:p>
          <a:p>
            <a:endParaRPr lang="ru-RU" dirty="0" smtClean="0"/>
          </a:p>
          <a:p>
            <a:endParaRPr lang="ru-RU" dirty="0"/>
          </a:p>
          <a:p>
            <a:endParaRPr lang="ru-RU" dirty="0" smtClean="0"/>
          </a:p>
          <a:p>
            <a:endParaRPr lang="ru-RU" dirty="0"/>
          </a:p>
          <a:p>
            <a:endParaRPr lang="ru-RU" dirty="0" smtClean="0"/>
          </a:p>
          <a:p>
            <a:endParaRPr lang="ru-RU" dirty="0"/>
          </a:p>
        </p:txBody>
      </p:sp>
      <p:sp>
        <p:nvSpPr>
          <p:cNvPr id="4" name="Текст 3"/>
          <p:cNvSpPr>
            <a:spLocks noGrp="1"/>
          </p:cNvSpPr>
          <p:nvPr>
            <p:ph type="body" sz="half" idx="2"/>
          </p:nvPr>
        </p:nvSpPr>
        <p:spPr>
          <a:xfrm>
            <a:off x="323528" y="1124744"/>
            <a:ext cx="4176464" cy="5463028"/>
          </a:xfrm>
        </p:spPr>
        <p:txBody>
          <a:bodyPr>
            <a:noAutofit/>
          </a:bodyPr>
          <a:lstStyle/>
          <a:p>
            <a:pPr algn="just">
              <a:spcBef>
                <a:spcPts val="0"/>
              </a:spcBef>
              <a:spcAft>
                <a:spcPts val="0"/>
              </a:spcAft>
            </a:pPr>
            <a:r>
              <a:rPr lang="ru-RU" sz="1100" dirty="0">
                <a:solidFill>
                  <a:schemeClr val="tx1"/>
                </a:solidFill>
                <a:latin typeface="Times New Roman" pitchFamily="18" charset="0"/>
                <a:cs typeface="Times New Roman" pitchFamily="18" charset="0"/>
              </a:rPr>
              <a:t>Состояние биоиндикаторов, т.е. организмов, чутко реагирующих на изменения внешней среды, является своеобразным результирующим показателем экологической обстановки. К числу их очевидных достоинств относится постоянный характер восприятия внешних воздействий и объективность реакций на эти воздействия. В принципе биоиндикационной является всякая реакция организма на состояние среды. Однако информация о содержании такого воздействия может быть получена только при изучении специфической реакции, т.е. такой, при которой происходящие изменения могут быть связаны с определенным </a:t>
            </a:r>
            <a:r>
              <a:rPr lang="ru-RU" sz="1100" dirty="0" smtClean="0">
                <a:solidFill>
                  <a:schemeClr val="tx1"/>
                </a:solidFill>
                <a:latin typeface="Times New Roman" pitchFamily="18" charset="0"/>
                <a:cs typeface="Times New Roman" pitchFamily="18" charset="0"/>
              </a:rPr>
              <a:t>фактором. </a:t>
            </a:r>
            <a:r>
              <a:rPr lang="ru-RU" sz="1100" dirty="0">
                <a:solidFill>
                  <a:schemeClr val="tx1"/>
                </a:solidFill>
                <a:latin typeface="Times New Roman" pitchFamily="18" charset="0"/>
                <a:cs typeface="Times New Roman" pitchFamily="18" charset="0"/>
              </a:rPr>
              <a:t>Характер же реакций организма, как и содержание его связей с внешней средой вообще, тем сложнее и </a:t>
            </a:r>
            <a:r>
              <a:rPr lang="ru-RU" sz="1100" dirty="0" err="1">
                <a:solidFill>
                  <a:schemeClr val="tx1"/>
                </a:solidFill>
                <a:latin typeface="Times New Roman" pitchFamily="18" charset="0"/>
                <a:cs typeface="Times New Roman" pitchFamily="18" charset="0"/>
              </a:rPr>
              <a:t>неоднозначнее</a:t>
            </a:r>
            <a:r>
              <a:rPr lang="ru-RU" sz="1100" dirty="0">
                <a:solidFill>
                  <a:schemeClr val="tx1"/>
                </a:solidFill>
                <a:latin typeface="Times New Roman" pitchFamily="18" charset="0"/>
                <a:cs typeface="Times New Roman" pitchFamily="18" charset="0"/>
              </a:rPr>
              <a:t>, чем сложнее сам организм</a:t>
            </a:r>
            <a:r>
              <a:rPr lang="ru-RU" sz="1100" dirty="0" smtClean="0">
                <a:solidFill>
                  <a:schemeClr val="tx1"/>
                </a:solidFill>
                <a:latin typeface="Times New Roman" pitchFamily="18" charset="0"/>
                <a:cs typeface="Times New Roman" pitchFamily="18" charset="0"/>
              </a:rPr>
              <a:t>.</a:t>
            </a:r>
          </a:p>
          <a:p>
            <a:pPr algn="just">
              <a:spcBef>
                <a:spcPts val="0"/>
              </a:spcBef>
              <a:spcAft>
                <a:spcPts val="0"/>
              </a:spcAft>
            </a:pPr>
            <a:r>
              <a:rPr lang="ru-RU" sz="1100" dirty="0" err="1">
                <a:solidFill>
                  <a:schemeClr val="tx1"/>
                </a:solidFill>
                <a:latin typeface="Times New Roman" pitchFamily="18" charset="0"/>
                <a:cs typeface="Times New Roman" pitchFamily="18" charset="0"/>
              </a:rPr>
              <a:t>Биоиндикация</a:t>
            </a:r>
            <a:r>
              <a:rPr lang="ru-RU" sz="1100" dirty="0">
                <a:solidFill>
                  <a:schemeClr val="tx1"/>
                </a:solidFill>
                <a:latin typeface="Times New Roman" pitchFamily="18" charset="0"/>
                <a:cs typeface="Times New Roman" pitchFamily="18" charset="0"/>
              </a:rPr>
              <a:t> может осуществляться на разных уровнях организации живой материи: по биохимическим и физиологическим реакциям; анатомическим, морфологическим и поведенческим отклонениям; флористическим и фаунистическим изменениям; биогеоценотическим </a:t>
            </a:r>
            <a:r>
              <a:rPr lang="ru-RU" sz="1100" dirty="0" smtClean="0">
                <a:solidFill>
                  <a:schemeClr val="tx1"/>
                </a:solidFill>
                <a:latin typeface="Times New Roman" pitchFamily="18" charset="0"/>
                <a:cs typeface="Times New Roman" pitchFamily="18" charset="0"/>
              </a:rPr>
              <a:t>изменениям.</a:t>
            </a:r>
          </a:p>
          <a:p>
            <a:pPr algn="just">
              <a:spcBef>
                <a:spcPts val="0"/>
              </a:spcBef>
              <a:spcAft>
                <a:spcPts val="0"/>
              </a:spcAft>
            </a:pPr>
            <a:r>
              <a:rPr lang="ru-RU" sz="1100" dirty="0">
                <a:solidFill>
                  <a:schemeClr val="tx1"/>
                </a:solidFill>
                <a:latin typeface="Times New Roman" pitchFamily="18" charset="0"/>
                <a:cs typeface="Times New Roman" pitchFamily="18" charset="0"/>
              </a:rPr>
              <a:t>Ограничения возможностей </a:t>
            </a:r>
            <a:r>
              <a:rPr lang="ru-RU" sz="1100" b="1" dirty="0" err="1">
                <a:solidFill>
                  <a:schemeClr val="tx1"/>
                </a:solidFill>
                <a:latin typeface="Times New Roman" pitchFamily="18" charset="0"/>
                <a:cs typeface="Times New Roman" pitchFamily="18" charset="0"/>
              </a:rPr>
              <a:t>биоиндикации</a:t>
            </a:r>
            <a:r>
              <a:rPr lang="ru-RU" sz="1100" b="1" dirty="0">
                <a:solidFill>
                  <a:schemeClr val="tx1"/>
                </a:solidFill>
                <a:latin typeface="Times New Roman" pitchFamily="18" charset="0"/>
                <a:cs typeface="Times New Roman" pitchFamily="18" charset="0"/>
              </a:rPr>
              <a:t> </a:t>
            </a:r>
            <a:r>
              <a:rPr lang="ru-RU" sz="1100" b="1" dirty="0" smtClean="0">
                <a:solidFill>
                  <a:schemeClr val="tx1"/>
                </a:solidFill>
                <a:latin typeface="Times New Roman" pitchFamily="18" charset="0"/>
                <a:cs typeface="Times New Roman" pitchFamily="18" charset="0"/>
              </a:rPr>
              <a:t>загрязнений по растениям</a:t>
            </a:r>
            <a:r>
              <a:rPr lang="ru-RU" sz="1100" dirty="0" smtClean="0">
                <a:solidFill>
                  <a:schemeClr val="tx1"/>
                </a:solidFill>
                <a:latin typeface="Times New Roman" pitchFamily="18" charset="0"/>
                <a:cs typeface="Times New Roman" pitchFamily="18" charset="0"/>
              </a:rPr>
              <a:t> обусловлены </a:t>
            </a:r>
            <a:r>
              <a:rPr lang="ru-RU" sz="1100" dirty="0">
                <a:solidFill>
                  <a:schemeClr val="tx1"/>
                </a:solidFill>
                <a:latin typeface="Times New Roman" pitchFamily="18" charset="0"/>
                <a:cs typeface="Times New Roman" pitchFamily="18" charset="0"/>
              </a:rPr>
              <a:t>неоднозначностью </a:t>
            </a:r>
            <a:r>
              <a:rPr lang="ru-RU" sz="1100" dirty="0" err="1">
                <a:solidFill>
                  <a:schemeClr val="tx1"/>
                </a:solidFill>
                <a:latin typeface="Times New Roman" pitchFamily="18" charset="0"/>
                <a:cs typeface="Times New Roman" pitchFamily="18" charset="0"/>
              </a:rPr>
              <a:t>дозо</a:t>
            </a:r>
            <a:r>
              <a:rPr lang="ru-RU" sz="1100" dirty="0">
                <a:solidFill>
                  <a:schemeClr val="tx1"/>
                </a:solidFill>
                <a:latin typeface="Times New Roman" pitchFamily="18" charset="0"/>
                <a:cs typeface="Times New Roman" pitchFamily="18" charset="0"/>
              </a:rPr>
              <a:t>-ответных </a:t>
            </a:r>
            <a:r>
              <a:rPr lang="ru-RU" sz="1100" dirty="0" smtClean="0">
                <a:solidFill>
                  <a:schemeClr val="tx1"/>
                </a:solidFill>
                <a:latin typeface="Times New Roman" pitchFamily="18" charset="0"/>
                <a:cs typeface="Times New Roman" pitchFamily="18" charset="0"/>
              </a:rPr>
              <a:t>реакций. </a:t>
            </a:r>
            <a:r>
              <a:rPr lang="ru-RU" sz="1100" dirty="0">
                <a:solidFill>
                  <a:schemeClr val="tx1"/>
                </a:solidFill>
                <a:latin typeface="Times New Roman" pitchFamily="18" charset="0"/>
                <a:cs typeface="Times New Roman" pitchFamily="18" charset="0"/>
              </a:rPr>
              <a:t>Для того чтобы данные о состоянии биологических объектов могли быть проинтерпретированы в категориях качества среды, необходимо обеспечить: </a:t>
            </a:r>
          </a:p>
          <a:p>
            <a:pPr algn="just">
              <a:spcBef>
                <a:spcPts val="0"/>
              </a:spcBef>
              <a:spcAft>
                <a:spcPts val="0"/>
              </a:spcAft>
            </a:pPr>
            <a:r>
              <a:rPr lang="ru-RU" sz="1100" dirty="0">
                <a:solidFill>
                  <a:schemeClr val="tx1"/>
                </a:solidFill>
                <a:latin typeface="Times New Roman" pitchFamily="18" charset="0"/>
                <a:cs typeface="Times New Roman" pitchFamily="18" charset="0"/>
              </a:rPr>
              <a:t>- генетическую однородность материала; </a:t>
            </a:r>
          </a:p>
          <a:p>
            <a:pPr algn="just">
              <a:spcBef>
                <a:spcPts val="0"/>
              </a:spcBef>
              <a:spcAft>
                <a:spcPts val="0"/>
              </a:spcAft>
            </a:pPr>
            <a:r>
              <a:rPr lang="ru-RU" sz="1100" dirty="0">
                <a:solidFill>
                  <a:schemeClr val="tx1"/>
                </a:solidFill>
                <a:latin typeface="Times New Roman" pitchFamily="18" charset="0"/>
                <a:cs typeface="Times New Roman" pitchFamily="18" charset="0"/>
              </a:rPr>
              <a:t>- высокую избирательность биоиндикационных реакций. </a:t>
            </a:r>
          </a:p>
          <a:p>
            <a:pPr algn="just">
              <a:spcBef>
                <a:spcPts val="0"/>
              </a:spcBef>
              <a:spcAft>
                <a:spcPts val="0"/>
              </a:spcAft>
            </a:pPr>
            <a:r>
              <a:rPr lang="ru-RU" sz="1100" dirty="0">
                <a:solidFill>
                  <a:schemeClr val="tx1"/>
                </a:solidFill>
                <a:latin typeface="Times New Roman" pitchFamily="18" charset="0"/>
                <a:cs typeface="Times New Roman" pitchFamily="18" charset="0"/>
              </a:rPr>
              <a:t>Обе задачи могут быть эффективно решены лишь в искусственных условиях. </a:t>
            </a:r>
            <a:endParaRPr lang="ru-RU" sz="1100" dirty="0" smtClean="0">
              <a:solidFill>
                <a:schemeClr val="tx1"/>
              </a:solidFill>
              <a:latin typeface="Times New Roman" pitchFamily="18" charset="0"/>
              <a:cs typeface="Times New Roman" pitchFamily="18" charset="0"/>
            </a:endParaRPr>
          </a:p>
          <a:p>
            <a:pPr algn="just">
              <a:spcBef>
                <a:spcPts val="0"/>
              </a:spcBef>
              <a:spcAft>
                <a:spcPts val="0"/>
              </a:spcAft>
            </a:pPr>
            <a:r>
              <a:rPr lang="ru-RU" sz="1100" b="1" dirty="0">
                <a:solidFill>
                  <a:schemeClr val="tx1"/>
                </a:solidFill>
                <a:latin typeface="Times New Roman" pitchFamily="18" charset="0"/>
                <a:cs typeface="Times New Roman" pitchFamily="18" charset="0"/>
              </a:rPr>
              <a:t>Применение медико-статистических характеристик </a:t>
            </a:r>
            <a:r>
              <a:rPr lang="ru-RU" sz="1100" dirty="0">
                <a:solidFill>
                  <a:schemeClr val="tx1"/>
                </a:solidFill>
                <a:latin typeface="Times New Roman" pitchFamily="18" charset="0"/>
                <a:cs typeface="Times New Roman" pitchFamily="18" charset="0"/>
              </a:rPr>
              <a:t>в эколого-картографических целях, напротив, тем эффективнее, чем выше плотность населения</a:t>
            </a:r>
            <a:r>
              <a:rPr lang="ru-RU" sz="1100" dirty="0" smtClean="0">
                <a:solidFill>
                  <a:schemeClr val="tx1"/>
                </a:solidFill>
                <a:latin typeface="Times New Roman" pitchFamily="18" charset="0"/>
                <a:cs typeface="Times New Roman" pitchFamily="18" charset="0"/>
              </a:rPr>
              <a:t>. </a:t>
            </a:r>
          </a:p>
          <a:p>
            <a:pPr algn="just">
              <a:spcBef>
                <a:spcPts val="0"/>
              </a:spcBef>
              <a:spcAft>
                <a:spcPts val="0"/>
              </a:spcAft>
            </a:pPr>
            <a:r>
              <a:rPr lang="ru-RU" sz="1100" dirty="0" smtClean="0">
                <a:solidFill>
                  <a:schemeClr val="tx1"/>
                </a:solidFill>
                <a:latin typeface="Times New Roman" pitchFamily="18" charset="0"/>
                <a:cs typeface="Times New Roman" pitchFamily="18" charset="0"/>
              </a:rPr>
              <a:t>В правом нижнем углу – карта заболеваемости по педиатрическим участкам Ижевска.</a:t>
            </a:r>
          </a:p>
          <a:p>
            <a:pPr algn="just">
              <a:spcBef>
                <a:spcPts val="0"/>
              </a:spcBef>
              <a:spcAft>
                <a:spcPts val="0"/>
              </a:spcAft>
            </a:pPr>
            <a:endParaRPr lang="ru-RU" sz="1100" dirty="0">
              <a:latin typeface="Times New Roman" pitchFamily="18" charset="0"/>
              <a:cs typeface="Times New Roman"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332657"/>
            <a:ext cx="2232248" cy="318653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0596" y="4077072"/>
            <a:ext cx="3133811" cy="2510700"/>
          </a:xfrm>
          <a:prstGeom prst="rect">
            <a:avLst/>
          </a:prstGeom>
        </p:spPr>
      </p:pic>
    </p:spTree>
    <p:extLst>
      <p:ext uri="{BB962C8B-B14F-4D97-AF65-F5344CB8AC3E}">
        <p14:creationId xmlns:p14="http://schemas.microsoft.com/office/powerpoint/2010/main" val="437824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1268760"/>
            <a:ext cx="6768752" cy="3888432"/>
          </a:xfrm>
        </p:spPr>
        <p:txBody>
          <a:bodyPr/>
          <a:lstStyle/>
          <a:p>
            <a:pPr marL="0" indent="0">
              <a:buNone/>
            </a:pPr>
            <a:r>
              <a:rPr lang="ru-RU" sz="4400" dirty="0">
                <a:solidFill>
                  <a:schemeClr val="tx1"/>
                </a:solidFill>
              </a:rPr>
              <a:t>3</a:t>
            </a:r>
            <a:r>
              <a:rPr lang="ru-RU" sz="4400" dirty="0" smtClean="0">
                <a:solidFill>
                  <a:schemeClr val="tx1"/>
                </a:solidFill>
              </a:rPr>
              <a:t>. МЕТОДОЛОГИЯ КАРТОГРАФИРОВАНИЯ И АНАЛИЗА ЭКОЛОГИЧЕСКОЙ ОБСТАНОВКИ</a:t>
            </a:r>
            <a:endParaRPr lang="ru-RU" sz="4400" dirty="0">
              <a:solidFill>
                <a:schemeClr val="tx1"/>
              </a:solidFill>
            </a:endParaRPr>
          </a:p>
        </p:txBody>
      </p:sp>
    </p:spTree>
    <p:extLst>
      <p:ext uri="{BB962C8B-B14F-4D97-AF65-F5344CB8AC3E}">
        <p14:creationId xmlns:p14="http://schemas.microsoft.com/office/powerpoint/2010/main" val="2156510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707904" y="476672"/>
            <a:ext cx="5112569" cy="6048672"/>
          </a:xfrm>
        </p:spPr>
        <p:txBody>
          <a:bodyPr>
            <a:normAutofit fontScale="25000" lnSpcReduction="20000"/>
          </a:bodyPr>
          <a:lstStyle/>
          <a:p>
            <a:pPr marL="0" algn="just">
              <a:spcBef>
                <a:spcPts val="0"/>
              </a:spcBef>
              <a:spcAft>
                <a:spcPts val="0"/>
              </a:spcAft>
            </a:pPr>
            <a:endParaRPr lang="ru-RU" sz="2600" dirty="0" smtClean="0">
              <a:solidFill>
                <a:schemeClr val="tx1"/>
              </a:solidFill>
            </a:endParaRPr>
          </a:p>
          <a:p>
            <a:pPr marL="2359152" lvl="8" indent="0" algn="just">
              <a:spcBef>
                <a:spcPts val="0"/>
              </a:spcBef>
              <a:spcAft>
                <a:spcPts val="0"/>
              </a:spcAft>
            </a:pPr>
            <a:endParaRPr lang="ru-RU" sz="5000" dirty="0" smtClean="0">
              <a:solidFill>
                <a:schemeClr val="tx1"/>
              </a:solidFill>
            </a:endParaRPr>
          </a:p>
          <a:p>
            <a:pPr marL="0" indent="0" algn="just">
              <a:spcBef>
                <a:spcPts val="0"/>
              </a:spcBef>
              <a:spcAft>
                <a:spcPts val="0"/>
              </a:spcAft>
            </a:pPr>
            <a:r>
              <a:rPr lang="ru-RU" sz="5200" b="1" i="1" dirty="0">
                <a:solidFill>
                  <a:schemeClr val="tx1"/>
                </a:solidFill>
              </a:rPr>
              <a:t>Характер переноса загрязнений в атмосфере</a:t>
            </a:r>
            <a:r>
              <a:rPr lang="ru-RU" sz="5200" b="1" dirty="0">
                <a:solidFill>
                  <a:schemeClr val="tx1"/>
                </a:solidFill>
              </a:rPr>
              <a:t> </a:t>
            </a:r>
            <a:r>
              <a:rPr lang="ru-RU" sz="5200" dirty="0">
                <a:solidFill>
                  <a:schemeClr val="tx1"/>
                </a:solidFill>
              </a:rPr>
              <a:t>определяется, в первую очередь, циркуляционным фактором</a:t>
            </a:r>
            <a:r>
              <a:rPr lang="ru-RU" sz="5200" dirty="0" smtClean="0">
                <a:solidFill>
                  <a:schemeClr val="tx1"/>
                </a:solidFill>
              </a:rPr>
              <a:t>.</a:t>
            </a:r>
          </a:p>
          <a:p>
            <a:pPr marL="0" indent="0" algn="just">
              <a:spcBef>
                <a:spcPts val="0"/>
              </a:spcBef>
              <a:spcAft>
                <a:spcPts val="0"/>
              </a:spcAft>
            </a:pPr>
            <a:endParaRPr lang="ru-RU" sz="5200" dirty="0" smtClean="0">
              <a:solidFill>
                <a:schemeClr val="tx1"/>
              </a:solidFill>
            </a:endParaRPr>
          </a:p>
          <a:p>
            <a:pPr marL="0" indent="0" algn="just">
              <a:spcBef>
                <a:spcPts val="0"/>
              </a:spcBef>
              <a:spcAft>
                <a:spcPts val="0"/>
              </a:spcAft>
            </a:pPr>
            <a:r>
              <a:rPr lang="ru-RU" sz="5200" dirty="0" smtClean="0">
                <a:solidFill>
                  <a:schemeClr val="tx1"/>
                </a:solidFill>
              </a:rPr>
              <a:t>Границы природно-территориальных единиц важны для экологического картографирования постольку, поскольку они образуют геохимические и орографические барьеры на путях миграции </a:t>
            </a:r>
            <a:r>
              <a:rPr lang="ru-RU" sz="5200" dirty="0" err="1" smtClean="0">
                <a:solidFill>
                  <a:schemeClr val="tx1"/>
                </a:solidFill>
              </a:rPr>
              <a:t>поллютантов</a:t>
            </a:r>
            <a:r>
              <a:rPr lang="ru-RU" sz="5200" dirty="0" smtClean="0">
                <a:solidFill>
                  <a:schemeClr val="tx1"/>
                </a:solidFill>
              </a:rPr>
              <a:t>.</a:t>
            </a:r>
          </a:p>
          <a:p>
            <a:pPr marL="0" indent="0" algn="just">
              <a:spcBef>
                <a:spcPts val="0"/>
              </a:spcBef>
              <a:spcAft>
                <a:spcPts val="0"/>
              </a:spcAft>
            </a:pPr>
            <a:r>
              <a:rPr lang="ru-RU" sz="5200" b="1" i="1" dirty="0" smtClean="0">
                <a:solidFill>
                  <a:schemeClr val="tx1"/>
                </a:solidFill>
              </a:rPr>
              <a:t>Условия </a:t>
            </a:r>
            <a:r>
              <a:rPr lang="ru-RU" sz="5200" b="1" i="1" dirty="0">
                <a:solidFill>
                  <a:schemeClr val="tx1"/>
                </a:solidFill>
              </a:rPr>
              <a:t>переноса загрязнений в гидросфере</a:t>
            </a:r>
            <a:r>
              <a:rPr lang="ru-RU" sz="5200" b="1" dirty="0">
                <a:solidFill>
                  <a:schemeClr val="tx1"/>
                </a:solidFill>
              </a:rPr>
              <a:t> </a:t>
            </a:r>
            <a:r>
              <a:rPr lang="ru-RU" sz="5200" dirty="0">
                <a:solidFill>
                  <a:schemeClr val="tx1"/>
                </a:solidFill>
              </a:rPr>
              <a:t>резко различны для разных ее составных частей: морей и </a:t>
            </a:r>
            <a:r>
              <a:rPr lang="ru-RU" sz="5200" dirty="0" smtClean="0">
                <a:solidFill>
                  <a:schemeClr val="tx1"/>
                </a:solidFill>
              </a:rPr>
              <a:t>океанов, </a:t>
            </a:r>
            <a:r>
              <a:rPr lang="ru-RU" sz="5200" dirty="0">
                <a:solidFill>
                  <a:schemeClr val="tx1"/>
                </a:solidFill>
              </a:rPr>
              <a:t>водоемов суши, подземных вод</a:t>
            </a:r>
            <a:r>
              <a:rPr lang="ru-RU" sz="5200" dirty="0" smtClean="0">
                <a:solidFill>
                  <a:schemeClr val="tx1"/>
                </a:solidFill>
              </a:rPr>
              <a:t>.</a:t>
            </a:r>
          </a:p>
          <a:p>
            <a:pPr marL="0" indent="0" algn="just">
              <a:spcBef>
                <a:spcPts val="0"/>
              </a:spcBef>
              <a:spcAft>
                <a:spcPts val="0"/>
              </a:spcAft>
            </a:pPr>
            <a:endParaRPr lang="ru-RU" sz="5200" dirty="0" smtClean="0">
              <a:solidFill>
                <a:schemeClr val="tx1"/>
              </a:solidFill>
            </a:endParaRPr>
          </a:p>
          <a:p>
            <a:pPr marL="0" indent="0" algn="just">
              <a:spcBef>
                <a:spcPts val="0"/>
              </a:spcBef>
              <a:spcAft>
                <a:spcPts val="0"/>
              </a:spcAft>
            </a:pPr>
            <a:r>
              <a:rPr lang="ru-RU" sz="5200" b="1" i="1" dirty="0">
                <a:solidFill>
                  <a:schemeClr val="tx1"/>
                </a:solidFill>
              </a:rPr>
              <a:t>Перенос загрязнений в подземной гидросфере</a:t>
            </a:r>
            <a:r>
              <a:rPr lang="ru-RU" sz="5200" dirty="0">
                <a:solidFill>
                  <a:schemeClr val="tx1"/>
                </a:solidFill>
              </a:rPr>
              <a:t> происходит в гидродинамических зонах аэрации и активного </a:t>
            </a:r>
            <a:r>
              <a:rPr lang="ru-RU" sz="5200" dirty="0" err="1">
                <a:solidFill>
                  <a:schemeClr val="tx1"/>
                </a:solidFill>
              </a:rPr>
              <a:t>водообмена</a:t>
            </a:r>
            <a:r>
              <a:rPr lang="ru-RU" sz="5200" dirty="0">
                <a:solidFill>
                  <a:schemeClr val="tx1"/>
                </a:solidFill>
              </a:rPr>
              <a:t> и подчиняется закономерностям миграции в данных ландшафтах, с накоплением на тех или иных геохимических барьерах</a:t>
            </a:r>
            <a:r>
              <a:rPr lang="ru-RU" sz="5200" dirty="0" smtClean="0">
                <a:solidFill>
                  <a:schemeClr val="tx1"/>
                </a:solidFill>
              </a:rPr>
              <a:t>. </a:t>
            </a:r>
            <a:r>
              <a:rPr lang="ru-RU" sz="5200" dirty="0">
                <a:solidFill>
                  <a:schemeClr val="tx1"/>
                </a:solidFill>
              </a:rPr>
              <a:t>Тектонические нарушения обычно не ограничивают зоны загрязнения подземных вод, а выступают в роли естественных факторов их образования вследствие повышенной проницаемости для высокоминерализованных глубинных вод</a:t>
            </a:r>
            <a:r>
              <a:rPr lang="ru-RU" sz="5200" dirty="0" smtClean="0">
                <a:solidFill>
                  <a:schemeClr val="tx1"/>
                </a:solidFill>
              </a:rPr>
              <a:t>.</a:t>
            </a:r>
          </a:p>
          <a:p>
            <a:pPr marL="0" indent="0" algn="just">
              <a:spcBef>
                <a:spcPts val="0"/>
              </a:spcBef>
              <a:spcAft>
                <a:spcPts val="0"/>
              </a:spcAft>
            </a:pPr>
            <a:endParaRPr lang="ru-RU" sz="5200" dirty="0" smtClean="0">
              <a:solidFill>
                <a:schemeClr val="tx1"/>
              </a:solidFill>
            </a:endParaRPr>
          </a:p>
          <a:p>
            <a:pPr marL="0" indent="0" algn="just">
              <a:spcBef>
                <a:spcPts val="0"/>
              </a:spcBef>
              <a:spcAft>
                <a:spcPts val="0"/>
              </a:spcAft>
            </a:pPr>
            <a:r>
              <a:rPr lang="ru-RU" sz="5200" b="1" i="1" dirty="0">
                <a:solidFill>
                  <a:schemeClr val="tx1"/>
                </a:solidFill>
              </a:rPr>
              <a:t>Степень трансформации </a:t>
            </a:r>
            <a:r>
              <a:rPr lang="ru-RU" sz="5200" b="1" i="1" dirty="0" err="1">
                <a:solidFill>
                  <a:schemeClr val="tx1"/>
                </a:solidFill>
              </a:rPr>
              <a:t>биоты</a:t>
            </a:r>
            <a:r>
              <a:rPr lang="ru-RU" sz="5200" b="1" i="1" dirty="0">
                <a:solidFill>
                  <a:schemeClr val="tx1"/>
                </a:solidFill>
              </a:rPr>
              <a:t> и почв</a:t>
            </a:r>
            <a:r>
              <a:rPr lang="ru-RU" sz="5200" b="1" dirty="0">
                <a:solidFill>
                  <a:schemeClr val="tx1"/>
                </a:solidFill>
              </a:rPr>
              <a:t> </a:t>
            </a:r>
            <a:r>
              <a:rPr lang="ru-RU" sz="5200" dirty="0">
                <a:solidFill>
                  <a:schemeClr val="tx1"/>
                </a:solidFill>
              </a:rPr>
              <a:t>в наибольшей степени зависит от характера использования территории</a:t>
            </a:r>
            <a:r>
              <a:rPr lang="ru-RU" sz="5200" dirty="0" smtClean="0">
                <a:solidFill>
                  <a:schemeClr val="tx1"/>
                </a:solidFill>
              </a:rPr>
              <a:t>. </a:t>
            </a:r>
            <a:r>
              <a:rPr lang="ru-RU" sz="5200" dirty="0">
                <a:solidFill>
                  <a:schemeClr val="tx1"/>
                </a:solidFill>
              </a:rPr>
              <a:t>Обособлению границ территорий с различным типом хозяйственного (или иного) использования способствует их юридическое оформление, а иногда  и охрана </a:t>
            </a:r>
            <a:endParaRPr lang="ru-RU" sz="5200" dirty="0" smtClean="0">
              <a:solidFill>
                <a:schemeClr val="tx1"/>
              </a:solidFill>
            </a:endParaRPr>
          </a:p>
          <a:p>
            <a:pPr marL="0" indent="0" algn="just">
              <a:spcBef>
                <a:spcPts val="0"/>
              </a:spcBef>
              <a:spcAft>
                <a:spcPts val="0"/>
              </a:spcAft>
            </a:pPr>
            <a:endParaRPr lang="ru-RU" sz="5200" dirty="0" smtClean="0">
              <a:solidFill>
                <a:schemeClr val="tx1"/>
              </a:solidFill>
            </a:endParaRPr>
          </a:p>
          <a:p>
            <a:pPr marL="0" indent="0" algn="just">
              <a:spcBef>
                <a:spcPts val="0"/>
              </a:spcBef>
              <a:spcAft>
                <a:spcPts val="0"/>
              </a:spcAft>
            </a:pPr>
            <a:r>
              <a:rPr lang="ru-RU" sz="5200" b="1" i="1" dirty="0">
                <a:solidFill>
                  <a:schemeClr val="tx1"/>
                </a:solidFill>
              </a:rPr>
              <a:t>Степень трансформации рельефа и геологической среды</a:t>
            </a:r>
            <a:r>
              <a:rPr lang="ru-RU" sz="5200" b="1" dirty="0">
                <a:solidFill>
                  <a:schemeClr val="tx1"/>
                </a:solidFill>
              </a:rPr>
              <a:t> </a:t>
            </a:r>
            <a:r>
              <a:rPr lang="ru-RU" sz="5200" dirty="0">
                <a:solidFill>
                  <a:schemeClr val="tx1"/>
                </a:solidFill>
              </a:rPr>
              <a:t>определяется сочетанием сложно взаимодействующих природных и техногенных факторов. Взаимодействие факторов проявляется:</a:t>
            </a:r>
          </a:p>
          <a:p>
            <a:pPr marL="0" indent="0" algn="just">
              <a:spcBef>
                <a:spcPts val="0"/>
              </a:spcBef>
              <a:spcAft>
                <a:spcPts val="0"/>
              </a:spcAft>
            </a:pPr>
            <a:r>
              <a:rPr lang="ru-RU" sz="5200" dirty="0">
                <a:solidFill>
                  <a:schemeClr val="tx1"/>
                </a:solidFill>
              </a:rPr>
              <a:t>- в геологической предопределенности районов наибольшей антропогенной нагрузки (горнодобывающая промышленность), </a:t>
            </a:r>
          </a:p>
          <a:p>
            <a:pPr marL="0" indent="0" algn="just">
              <a:spcBef>
                <a:spcPts val="0"/>
              </a:spcBef>
              <a:spcAft>
                <a:spcPts val="0"/>
              </a:spcAft>
            </a:pPr>
            <a:r>
              <a:rPr lang="ru-RU" sz="5200" dirty="0">
                <a:solidFill>
                  <a:schemeClr val="tx1"/>
                </a:solidFill>
              </a:rPr>
              <a:t>- в зависимости функционального использования территорий от геолого-геоморфологических условий, </a:t>
            </a:r>
          </a:p>
          <a:p>
            <a:pPr marL="0" indent="0" algn="just">
              <a:spcBef>
                <a:spcPts val="0"/>
              </a:spcBef>
              <a:spcAft>
                <a:spcPts val="0"/>
              </a:spcAft>
            </a:pPr>
            <a:r>
              <a:rPr lang="ru-RU" sz="5200" dirty="0">
                <a:solidFill>
                  <a:schemeClr val="tx1"/>
                </a:solidFill>
              </a:rPr>
              <a:t>- в разнообразии проявлений </a:t>
            </a:r>
            <a:r>
              <a:rPr lang="ru-RU" sz="5200" dirty="0" err="1">
                <a:solidFill>
                  <a:schemeClr val="tx1"/>
                </a:solidFill>
              </a:rPr>
              <a:t>антропогенно</a:t>
            </a:r>
            <a:r>
              <a:rPr lang="ru-RU" sz="5200" dirty="0">
                <a:solidFill>
                  <a:schemeClr val="tx1"/>
                </a:solidFill>
              </a:rPr>
              <a:t> обусловленных и </a:t>
            </a:r>
            <a:r>
              <a:rPr lang="ru-RU" sz="5200" dirty="0" err="1">
                <a:solidFill>
                  <a:schemeClr val="tx1"/>
                </a:solidFill>
              </a:rPr>
              <a:t>антропогенно</a:t>
            </a:r>
            <a:r>
              <a:rPr lang="ru-RU" sz="5200" dirty="0">
                <a:solidFill>
                  <a:schemeClr val="tx1"/>
                </a:solidFill>
              </a:rPr>
              <a:t> ускоренных геодинамических процессов, связанных со всем комплексом эндогенных и экзогенных факторов. </a:t>
            </a:r>
          </a:p>
          <a:p>
            <a:pPr marL="0">
              <a:spcBef>
                <a:spcPts val="0"/>
              </a:spcBef>
              <a:spcAft>
                <a:spcPts val="0"/>
              </a:spcAft>
            </a:pPr>
            <a:endParaRPr lang="ru-RU" sz="2600" dirty="0" smtClean="0"/>
          </a:p>
          <a:p>
            <a:endParaRPr lang="ru-RU" dirty="0" smtClean="0"/>
          </a:p>
          <a:p>
            <a:endParaRPr lang="ru-RU" dirty="0"/>
          </a:p>
        </p:txBody>
      </p:sp>
      <p:sp>
        <p:nvSpPr>
          <p:cNvPr id="4" name="Текст 3"/>
          <p:cNvSpPr>
            <a:spLocks noGrp="1"/>
          </p:cNvSpPr>
          <p:nvPr>
            <p:ph type="body" sz="half" idx="2"/>
          </p:nvPr>
        </p:nvSpPr>
        <p:spPr>
          <a:xfrm>
            <a:off x="323528" y="908720"/>
            <a:ext cx="3456384" cy="5328592"/>
          </a:xfrm>
        </p:spPr>
        <p:txBody>
          <a:bodyPr>
            <a:normAutofit/>
          </a:bodyPr>
          <a:lstStyle/>
          <a:p>
            <a:r>
              <a:rPr lang="ru-RU" sz="2000" b="1" dirty="0" smtClean="0">
                <a:solidFill>
                  <a:schemeClr val="tx1"/>
                </a:solidFill>
              </a:rPr>
              <a:t>Проницаемость </a:t>
            </a:r>
            <a:r>
              <a:rPr lang="ru-RU" sz="2000" b="1" dirty="0">
                <a:solidFill>
                  <a:schemeClr val="tx1"/>
                </a:solidFill>
              </a:rPr>
              <a:t>географических </a:t>
            </a:r>
            <a:r>
              <a:rPr lang="ru-RU" sz="2000" b="1" dirty="0" smtClean="0">
                <a:solidFill>
                  <a:schemeClr val="tx1"/>
                </a:solidFill>
              </a:rPr>
              <a:t>границ </a:t>
            </a:r>
            <a:r>
              <a:rPr lang="ru-RU" sz="2000" b="1" dirty="0">
                <a:solidFill>
                  <a:schemeClr val="tx1"/>
                </a:solidFill>
              </a:rPr>
              <a:t/>
            </a:r>
            <a:br>
              <a:rPr lang="ru-RU" sz="2000" b="1" dirty="0">
                <a:solidFill>
                  <a:schemeClr val="tx1"/>
                </a:solidFill>
              </a:rPr>
            </a:br>
            <a:endParaRPr lang="ru-RU" sz="2000" b="1" dirty="0" smtClean="0">
              <a:solidFill>
                <a:schemeClr val="tx1"/>
              </a:solidFill>
            </a:endParaRPr>
          </a:p>
          <a:p>
            <a:endParaRPr lang="ru-RU" sz="2000" b="1" dirty="0"/>
          </a:p>
          <a:p>
            <a:endParaRPr lang="ru-RU" sz="20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54" y="3457848"/>
            <a:ext cx="3537650" cy="2325216"/>
          </a:xfrm>
          <a:prstGeom prst="rect">
            <a:avLst/>
          </a:prstGeom>
        </p:spPr>
      </p:pic>
    </p:spTree>
    <p:extLst>
      <p:ext uri="{BB962C8B-B14F-4D97-AF65-F5344CB8AC3E}">
        <p14:creationId xmlns:p14="http://schemas.microsoft.com/office/powerpoint/2010/main" val="7296838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764704"/>
            <a:ext cx="7776864" cy="3416320"/>
          </a:xfrm>
          <a:prstGeom prst="rect">
            <a:avLst/>
          </a:prstGeom>
        </p:spPr>
        <p:txBody>
          <a:bodyPr wrap="square">
            <a:spAutoFit/>
          </a:bodyPr>
          <a:lstStyle/>
          <a:p>
            <a:pPr algn="just"/>
            <a:r>
              <a:rPr lang="ru-RU" b="1" dirty="0" smtClean="0"/>
              <a:t>Территориальные </a:t>
            </a:r>
            <a:r>
              <a:rPr lang="ru-RU" b="1" dirty="0"/>
              <a:t>единицы экологического </a:t>
            </a:r>
            <a:r>
              <a:rPr lang="ru-RU" b="1" dirty="0" smtClean="0"/>
              <a:t>картографирования.</a:t>
            </a:r>
          </a:p>
          <a:p>
            <a:pPr algn="just"/>
            <a:endParaRPr lang="ru-RU" dirty="0"/>
          </a:p>
          <a:p>
            <a:pPr algn="just"/>
            <a:endParaRPr lang="ru-RU" dirty="0" smtClean="0"/>
          </a:p>
          <a:p>
            <a:pPr algn="just"/>
            <a:r>
              <a:rPr lang="ru-RU" dirty="0" smtClean="0"/>
              <a:t>Выбор </a:t>
            </a:r>
            <a:r>
              <a:rPr lang="ru-RU" dirty="0"/>
              <a:t>территориальных единиц должен определяться однородностью их свойств и, как следствие этого, - возможностью распространения на них </a:t>
            </a:r>
            <a:r>
              <a:rPr lang="ru-RU" dirty="0" err="1"/>
              <a:t>геоэкологических</a:t>
            </a:r>
            <a:r>
              <a:rPr lang="ru-RU" dirty="0"/>
              <a:t> характеристик. В практике картографирования нашли применение шесть вариантов решения вопроса о выборе операционных территориальных единиц.</a:t>
            </a:r>
          </a:p>
          <a:p>
            <a:pPr algn="just"/>
            <a:endParaRPr lang="ru-RU" dirty="0" smtClean="0"/>
          </a:p>
          <a:p>
            <a:pPr algn="just"/>
            <a:endParaRPr lang="ru-RU" dirty="0"/>
          </a:p>
          <a:p>
            <a:endParaRPr lang="ru-RU" dirty="0" smtClean="0"/>
          </a:p>
          <a:p>
            <a:endParaRPr lang="ru-RU" dirty="0"/>
          </a:p>
        </p:txBody>
      </p:sp>
    </p:spTree>
    <p:extLst>
      <p:ext uri="{BB962C8B-B14F-4D97-AF65-F5344CB8AC3E}">
        <p14:creationId xmlns:p14="http://schemas.microsoft.com/office/powerpoint/2010/main" val="1207314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44008" y="476672"/>
            <a:ext cx="4017085" cy="5688632"/>
          </a:xfrm>
        </p:spPr>
        <p:txBody>
          <a:bodyPr>
            <a:normAutofit/>
          </a:bodyPr>
          <a:lstStyle/>
          <a:p>
            <a:pPr marL="0" indent="0" algn="just">
              <a:spcBef>
                <a:spcPts val="0"/>
              </a:spcBef>
              <a:spcAft>
                <a:spcPts val="0"/>
              </a:spcAft>
              <a:buNone/>
            </a:pPr>
            <a:r>
              <a:rPr lang="ru-RU" sz="1600" b="1" i="1" dirty="0" smtClean="0">
                <a:solidFill>
                  <a:schemeClr val="tx1"/>
                </a:solidFill>
              </a:rPr>
              <a:t>1. Выборочная </a:t>
            </a:r>
            <a:r>
              <a:rPr lang="ru-RU" sz="1600" b="1" i="1" dirty="0">
                <a:solidFill>
                  <a:schemeClr val="tx1"/>
                </a:solidFill>
              </a:rPr>
              <a:t>характеристика</a:t>
            </a:r>
            <a:r>
              <a:rPr lang="ru-RU" sz="1600" dirty="0">
                <a:solidFill>
                  <a:schemeClr val="tx1"/>
                </a:solidFill>
              </a:rPr>
              <a:t>, т.е. привязка показателей непосредственно к точкам и линиям, для которых они получены, практикуется в процессе работ на картах фактического материала. При недостатке данных, обусловливающем невозможность территориально полной характеристики, такой прием находит применение и на итоговых </a:t>
            </a:r>
            <a:r>
              <a:rPr lang="ru-RU" sz="1600" dirty="0" smtClean="0">
                <a:solidFill>
                  <a:schemeClr val="tx1"/>
                </a:solidFill>
              </a:rPr>
              <a:t>картах.</a:t>
            </a:r>
          </a:p>
          <a:p>
            <a:pPr marL="0" indent="0" algn="just">
              <a:spcBef>
                <a:spcPts val="0"/>
              </a:spcBef>
              <a:spcAft>
                <a:spcPts val="0"/>
              </a:spcAft>
              <a:buNone/>
            </a:pPr>
            <a:endParaRPr lang="ru-RU" sz="1400" dirty="0" smtClean="0"/>
          </a:p>
          <a:p>
            <a:endParaRPr lang="ru-RU" sz="14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642" y="764704"/>
            <a:ext cx="3840318" cy="3528392"/>
          </a:xfrm>
          <a:prstGeom prst="rect">
            <a:avLst/>
          </a:prstGeom>
        </p:spPr>
      </p:pic>
      <p:sp>
        <p:nvSpPr>
          <p:cNvPr id="7" name="Прямоугольник 6"/>
          <p:cNvSpPr/>
          <p:nvPr/>
        </p:nvSpPr>
        <p:spPr>
          <a:xfrm>
            <a:off x="359804" y="4437112"/>
            <a:ext cx="3348100" cy="923330"/>
          </a:xfrm>
          <a:prstGeom prst="rect">
            <a:avLst/>
          </a:prstGeom>
        </p:spPr>
        <p:txBody>
          <a:bodyPr wrap="square">
            <a:spAutoFit/>
          </a:bodyPr>
          <a:lstStyle/>
          <a:p>
            <a:r>
              <a:rPr lang="ru-RU" dirty="0"/>
              <a:t>Фрагмент шумовой карты из экологического атласа Санкт-Петербурга</a:t>
            </a:r>
          </a:p>
        </p:txBody>
      </p:sp>
    </p:spTree>
    <p:extLst>
      <p:ext uri="{BB962C8B-B14F-4D97-AF65-F5344CB8AC3E}">
        <p14:creationId xmlns:p14="http://schemas.microsoft.com/office/powerpoint/2010/main" val="29141443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94225" y="1748402"/>
            <a:ext cx="4016375" cy="2861134"/>
          </a:xfrm>
        </p:spPr>
      </p:pic>
      <p:sp>
        <p:nvSpPr>
          <p:cNvPr id="4" name="Текст 3"/>
          <p:cNvSpPr>
            <a:spLocks noGrp="1"/>
          </p:cNvSpPr>
          <p:nvPr>
            <p:ph type="body" sz="half" idx="2"/>
          </p:nvPr>
        </p:nvSpPr>
        <p:spPr>
          <a:xfrm>
            <a:off x="611560" y="764704"/>
            <a:ext cx="3600400" cy="5112568"/>
          </a:xfrm>
        </p:spPr>
        <p:txBody>
          <a:bodyPr>
            <a:normAutofit fontScale="92500"/>
          </a:bodyPr>
          <a:lstStyle/>
          <a:p>
            <a:pPr algn="just"/>
            <a:r>
              <a:rPr lang="ru-RU" b="1" i="1" dirty="0" smtClean="0">
                <a:solidFill>
                  <a:schemeClr val="tx1"/>
                </a:solidFill>
              </a:rPr>
              <a:t>2</a:t>
            </a:r>
            <a:r>
              <a:rPr lang="ru-RU" sz="1600" b="1" i="1" dirty="0" smtClean="0">
                <a:solidFill>
                  <a:schemeClr val="tx1"/>
                </a:solidFill>
              </a:rPr>
              <a:t>. Геометрически </a:t>
            </a:r>
            <a:r>
              <a:rPr lang="ru-RU" sz="1600" b="1" i="1" dirty="0">
                <a:solidFill>
                  <a:schemeClr val="tx1"/>
                </a:solidFill>
              </a:rPr>
              <a:t>правильные сетки</a:t>
            </a:r>
            <a:r>
              <a:rPr lang="ru-RU" sz="1600" dirty="0">
                <a:solidFill>
                  <a:schemeClr val="tx1"/>
                </a:solidFill>
              </a:rPr>
              <a:t>, обычно квадратной формы, нашли применение, главным образом, при построении частных карт, характеризующих состояние компонентов среды по отдельным ингредиентам. Данный подход получил распространение в связи с тем, что ограниченные возможности компьютеров первых поколений не позволяли использовать полноценную картографическую основу. </a:t>
            </a:r>
          </a:p>
          <a:p>
            <a:pPr algn="just"/>
            <a:r>
              <a:rPr lang="ru-RU" sz="1600" dirty="0">
                <a:solidFill>
                  <a:schemeClr val="tx1"/>
                </a:solidFill>
              </a:rPr>
              <a:t>Недостатки геометрически правильных сеток очевидны и связаны с их случайным характером по отношению к внутренней организации пространства. Вследствие этого характеристики, относящиеся к конкретным точкам пространства, оказываются в зависимости от размещения сетки. </a:t>
            </a:r>
          </a:p>
        </p:txBody>
      </p:sp>
      <p:sp>
        <p:nvSpPr>
          <p:cNvPr id="2" name="Прямоугольник 1"/>
          <p:cNvSpPr/>
          <p:nvPr/>
        </p:nvSpPr>
        <p:spPr>
          <a:xfrm>
            <a:off x="4541420" y="4869160"/>
            <a:ext cx="4207044" cy="1200329"/>
          </a:xfrm>
          <a:prstGeom prst="rect">
            <a:avLst/>
          </a:prstGeom>
        </p:spPr>
        <p:txBody>
          <a:bodyPr wrap="square">
            <a:spAutoFit/>
          </a:bodyPr>
          <a:lstStyle/>
          <a:p>
            <a:r>
              <a:rPr lang="ru-RU" dirty="0"/>
              <a:t>Фрагмент карты загрязнения атмосферного воздуха из экологического атласа Санкт-Петербурга</a:t>
            </a:r>
          </a:p>
        </p:txBody>
      </p:sp>
    </p:spTree>
    <p:extLst>
      <p:ext uri="{BB962C8B-B14F-4D97-AF65-F5344CB8AC3E}">
        <p14:creationId xmlns:p14="http://schemas.microsoft.com/office/powerpoint/2010/main" val="2342094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836712"/>
            <a:ext cx="3388660" cy="5328592"/>
          </a:xfrm>
        </p:spPr>
        <p:txBody>
          <a:bodyPr>
            <a:normAutofit/>
          </a:bodyPr>
          <a:lstStyle/>
          <a:p>
            <a:pPr algn="just"/>
            <a:r>
              <a:rPr lang="ru-RU" sz="1600" dirty="0" smtClean="0">
                <a:solidFill>
                  <a:schemeClr val="tx1"/>
                </a:solidFill>
              </a:rPr>
              <a:t>3. </a:t>
            </a:r>
            <a:r>
              <a:rPr lang="ru-RU" sz="1600" b="1" i="1" dirty="0" smtClean="0">
                <a:solidFill>
                  <a:schemeClr val="tx1"/>
                </a:solidFill>
              </a:rPr>
              <a:t>Политико-</a:t>
            </a:r>
            <a:r>
              <a:rPr lang="ru-RU" sz="1600" b="1" i="1" dirty="0" err="1" smtClean="0">
                <a:solidFill>
                  <a:schemeClr val="tx1"/>
                </a:solidFill>
              </a:rPr>
              <a:t>административ</a:t>
            </a:r>
            <a:r>
              <a:rPr lang="ru-RU" sz="1600" b="1" i="1" dirty="0" smtClean="0">
                <a:solidFill>
                  <a:schemeClr val="tx1"/>
                </a:solidFill>
              </a:rPr>
              <a:t>-</a:t>
            </a:r>
            <a:r>
              <a:rPr lang="ru-RU" sz="1600" b="1" i="1" dirty="0" err="1" smtClean="0">
                <a:solidFill>
                  <a:schemeClr val="tx1"/>
                </a:solidFill>
              </a:rPr>
              <a:t>ное</a:t>
            </a:r>
            <a:r>
              <a:rPr lang="ru-RU" sz="1600" b="1" i="1" dirty="0" smtClean="0">
                <a:solidFill>
                  <a:schemeClr val="tx1"/>
                </a:solidFill>
              </a:rPr>
              <a:t> </a:t>
            </a:r>
            <a:r>
              <a:rPr lang="ru-RU" sz="1600" b="1" i="1" dirty="0">
                <a:solidFill>
                  <a:schemeClr val="tx1"/>
                </a:solidFill>
              </a:rPr>
              <a:t>и хозяйственное деление</a:t>
            </a:r>
            <a:r>
              <a:rPr lang="ru-RU" sz="1600" b="1" dirty="0">
                <a:solidFill>
                  <a:schemeClr val="tx1"/>
                </a:solidFill>
              </a:rPr>
              <a:t> </a:t>
            </a:r>
            <a:r>
              <a:rPr lang="ru-RU" sz="1600" dirty="0">
                <a:solidFill>
                  <a:schemeClr val="tx1"/>
                </a:solidFill>
              </a:rPr>
              <a:t>используют в качестве единиц картографирования, когда исходными данными являются материалы официальной статистики, примерами чего служат картосхемы в Государственных докладах о состоянии окружающей природной среды. Такой подход к выбору территориальных единиц наиболее прост в методическом </a:t>
            </a:r>
            <a:r>
              <a:rPr lang="ru-RU" sz="1600" dirty="0" smtClean="0">
                <a:solidFill>
                  <a:schemeClr val="tx1"/>
                </a:solidFill>
              </a:rPr>
              <a:t>отношении.</a:t>
            </a:r>
          </a:p>
          <a:p>
            <a:pPr algn="just"/>
            <a:r>
              <a:rPr lang="ru-RU" sz="1600" dirty="0" smtClean="0">
                <a:solidFill>
                  <a:schemeClr val="tx1"/>
                </a:solidFill>
              </a:rPr>
              <a:t>Однако </a:t>
            </a:r>
            <a:r>
              <a:rPr lang="ru-RU" sz="1600" dirty="0">
                <a:solidFill>
                  <a:schemeClr val="tx1"/>
                </a:solidFill>
              </a:rPr>
              <a:t>средние и суммарные показатели затушевывают различия внутри единиц районирования и создают иллюзию контрастов на их </a:t>
            </a:r>
            <a:r>
              <a:rPr lang="ru-RU" sz="1600" dirty="0" smtClean="0">
                <a:solidFill>
                  <a:schemeClr val="tx1"/>
                </a:solidFill>
              </a:rPr>
              <a:t>границах.</a:t>
            </a:r>
            <a:endParaRPr lang="ru-RU" sz="1600" dirty="0">
              <a:solidFill>
                <a:schemeClr val="tx1"/>
              </a:solidFill>
            </a:endParaRPr>
          </a:p>
        </p:txBody>
      </p:sp>
      <p:pic>
        <p:nvPicPr>
          <p:cNvPr id="3" name="Объект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1663" y="1628800"/>
            <a:ext cx="5192826" cy="3245516"/>
          </a:xfrm>
        </p:spPr>
      </p:pic>
    </p:spTree>
    <p:extLst>
      <p:ext uri="{BB962C8B-B14F-4D97-AF65-F5344CB8AC3E}">
        <p14:creationId xmlns:p14="http://schemas.microsoft.com/office/powerpoint/2010/main" val="33205522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8064" y="1916832"/>
            <a:ext cx="3802749" cy="2727114"/>
          </a:xfrm>
        </p:spPr>
      </p:pic>
      <p:sp>
        <p:nvSpPr>
          <p:cNvPr id="4" name="Текст 3"/>
          <p:cNvSpPr>
            <a:spLocks noGrp="1"/>
          </p:cNvSpPr>
          <p:nvPr>
            <p:ph type="body" sz="half" idx="2"/>
          </p:nvPr>
        </p:nvSpPr>
        <p:spPr>
          <a:xfrm>
            <a:off x="539552" y="548680"/>
            <a:ext cx="4320480" cy="5760640"/>
          </a:xfrm>
        </p:spPr>
        <p:txBody>
          <a:bodyPr>
            <a:noAutofit/>
          </a:bodyPr>
          <a:lstStyle/>
          <a:p>
            <a:pPr algn="just"/>
            <a:r>
              <a:rPr lang="ru-RU" b="1" i="1" dirty="0" smtClean="0">
                <a:solidFill>
                  <a:schemeClr val="tx1"/>
                </a:solidFill>
              </a:rPr>
              <a:t>4. Бассейновый </a:t>
            </a:r>
            <a:r>
              <a:rPr lang="ru-RU" b="1" i="1" dirty="0">
                <a:solidFill>
                  <a:schemeClr val="tx1"/>
                </a:solidFill>
              </a:rPr>
              <a:t>подход</a:t>
            </a:r>
            <a:r>
              <a:rPr lang="ru-RU" b="1" dirty="0">
                <a:solidFill>
                  <a:schemeClr val="tx1"/>
                </a:solidFill>
              </a:rPr>
              <a:t> </a:t>
            </a:r>
            <a:r>
              <a:rPr lang="ru-RU" dirty="0">
                <a:solidFill>
                  <a:schemeClr val="tx1"/>
                </a:solidFill>
              </a:rPr>
              <a:t>(бассейны I, II и т.д. порядков по классификации </a:t>
            </a:r>
            <a:r>
              <a:rPr lang="ru-RU" dirty="0" err="1">
                <a:solidFill>
                  <a:schemeClr val="tx1"/>
                </a:solidFill>
              </a:rPr>
              <a:t>Стралера-Философова</a:t>
            </a:r>
            <a:r>
              <a:rPr lang="ru-RU" dirty="0">
                <a:solidFill>
                  <a:schemeClr val="tx1"/>
                </a:solidFill>
              </a:rPr>
              <a:t>, а также разделяемые ими межбассейновые пространства). Этот вариант территориального деления наиболее удобен, когда объектами картографирования являются водотоки, экзогенные геодинамические процессы и весь комплекс связанных с тем и другим вопросов. Разделяющие речные бассейны водоразделы образуют барьеры для транспортировки </a:t>
            </a:r>
            <a:r>
              <a:rPr lang="ru-RU" dirty="0" err="1">
                <a:solidFill>
                  <a:schemeClr val="tx1"/>
                </a:solidFill>
              </a:rPr>
              <a:t>поллютантов</a:t>
            </a:r>
            <a:r>
              <a:rPr lang="ru-RU" dirty="0">
                <a:solidFill>
                  <a:schemeClr val="tx1"/>
                </a:solidFill>
              </a:rPr>
              <a:t> с поверхностным и грунтовым стоком, а при достаточной морфологической выраженности - и для воздушного переноса в наиболее загрязненном приземном слое</a:t>
            </a:r>
            <a:r>
              <a:rPr lang="ru-RU" dirty="0" smtClean="0">
                <a:solidFill>
                  <a:schemeClr val="tx1"/>
                </a:solidFill>
              </a:rPr>
              <a:t>.</a:t>
            </a:r>
          </a:p>
          <a:p>
            <a:pPr algn="just"/>
            <a:r>
              <a:rPr lang="ru-RU" dirty="0">
                <a:solidFill>
                  <a:schemeClr val="tx1"/>
                </a:solidFill>
              </a:rPr>
              <a:t>Ограничения возможностей данного подхода связаны с неоднородностью бассейнов, каждый из которых представляет собой закономерное сочетание водораздельных, склоновых и долинных ландшафтов. Разделяющие бассейны водоразделы не всегда имеют четкую морфологическую выраженность. Вследствие этого при равнинном рельефе и значительной ширине однородных в ландшафтном отношении междуречных пространств выделение водораздельных линий становится не вполне корректной задачей. </a:t>
            </a:r>
          </a:p>
        </p:txBody>
      </p:sp>
    </p:spTree>
    <p:extLst>
      <p:ext uri="{BB962C8B-B14F-4D97-AF65-F5344CB8AC3E}">
        <p14:creationId xmlns:p14="http://schemas.microsoft.com/office/powerpoint/2010/main" val="2106490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335846"/>
            <a:ext cx="7920880" cy="6340197"/>
          </a:xfrm>
          <a:prstGeom prst="rect">
            <a:avLst/>
          </a:prstGeom>
        </p:spPr>
        <p:txBody>
          <a:bodyPr wrap="square">
            <a:spAutoFit/>
          </a:bodyPr>
          <a:lstStyle/>
          <a:p>
            <a:pPr algn="just"/>
            <a:r>
              <a:rPr lang="ru-RU" sz="1600" b="1" dirty="0"/>
              <a:t>Понятие анализа</a:t>
            </a:r>
            <a:r>
              <a:rPr lang="ru-RU" sz="1600" dirty="0"/>
              <a:t> – одно из ключевых в естественных и общественных науках. Его происхождение связано с древнегреческим словом  </a:t>
            </a:r>
            <a:r>
              <a:rPr lang="ru-RU" sz="1600" dirty="0" err="1"/>
              <a:t>ἀνάλυσις</a:t>
            </a:r>
            <a:r>
              <a:rPr lang="ru-RU" sz="1600" dirty="0"/>
              <a:t>, означающим в буквальном переводе разложение (разделение) или растворение. В современном понимании это слово приобрело многозначность, включая как практически дословное его толкование в химии (химический анализ, т.е. разделение сложного объекта на составляющие элементы и соединения, и установление их доли в составе изучаемого вещества), и общенаучный прием мысленного разделения сложного явления по образующие его составные части, с их последовательным рассмотрением (изучением) по отдельности. Необходимым продолжением анализа, как приёма изучения сложных явлений, является его противоположность – синтез, т.е. переход от частных результатов и выводов к обобщающим. </a:t>
            </a:r>
          </a:p>
          <a:p>
            <a:pPr algn="just"/>
            <a:r>
              <a:rPr lang="ru-RU" sz="1600" dirty="0"/>
              <a:t>Применительно к окружающей человека природной среде, как объекту анализа, необходимо выделить следующие основные и общеизвестные критерии деления сложных природных явлений:</a:t>
            </a:r>
          </a:p>
          <a:p>
            <a:pPr algn="just"/>
            <a:r>
              <a:rPr lang="ru-RU" sz="1600" dirty="0"/>
              <a:t>- </a:t>
            </a:r>
            <a:r>
              <a:rPr lang="ru-RU" sz="1600" dirty="0" err="1"/>
              <a:t>геосферный</a:t>
            </a:r>
            <a:r>
              <a:rPr lang="ru-RU" sz="1600" dirty="0"/>
              <a:t>, связанный с существованием геосфер, т.е. по (</a:t>
            </a:r>
            <a:r>
              <a:rPr lang="ru-RU" sz="1600" dirty="0" err="1" smtClean="0"/>
              <a:t>В.И.Вернадскому</a:t>
            </a:r>
            <a:r>
              <a:rPr lang="ru-RU" sz="1600" dirty="0" smtClean="0"/>
              <a:t>), </a:t>
            </a:r>
            <a:r>
              <a:rPr lang="ru-RU" sz="1600" dirty="0"/>
              <a:t>концентрических слоев, охватывающих всю планету, в вертикальном разрезе, и отличающиеся физическими, химическими и биологическими свойствами;</a:t>
            </a:r>
          </a:p>
          <a:p>
            <a:pPr algn="just"/>
            <a:r>
              <a:rPr lang="ru-RU" sz="1600" dirty="0"/>
              <a:t>- пространственный, связанный с неоднородностью каждой из геосфер и образуемых их взаимодействием природных комплексов различного иерархического уровня;</a:t>
            </a:r>
          </a:p>
          <a:p>
            <a:pPr algn="just"/>
            <a:r>
              <a:rPr lang="ru-RU" sz="1600" dirty="0"/>
              <a:t>- временной, связанный с непрерывной изменчивостью природных объектов любого иерархического уровня.</a:t>
            </a:r>
          </a:p>
          <a:p>
            <a:pPr algn="just"/>
            <a:endParaRPr lang="ru-RU" sz="2200" dirty="0"/>
          </a:p>
        </p:txBody>
      </p:sp>
    </p:spTree>
    <p:extLst>
      <p:ext uri="{BB962C8B-B14F-4D97-AF65-F5344CB8AC3E}">
        <p14:creationId xmlns:p14="http://schemas.microsoft.com/office/powerpoint/2010/main" val="1678522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27983" y="1484784"/>
            <a:ext cx="4546391" cy="3456384"/>
          </a:xfrm>
        </p:spPr>
      </p:pic>
      <p:sp>
        <p:nvSpPr>
          <p:cNvPr id="4" name="Текст 3"/>
          <p:cNvSpPr>
            <a:spLocks noGrp="1"/>
          </p:cNvSpPr>
          <p:nvPr>
            <p:ph type="body" sz="half" idx="2"/>
          </p:nvPr>
        </p:nvSpPr>
        <p:spPr>
          <a:xfrm>
            <a:off x="827584" y="332656"/>
            <a:ext cx="3600400" cy="5976664"/>
          </a:xfrm>
        </p:spPr>
        <p:txBody>
          <a:bodyPr>
            <a:noAutofit/>
          </a:bodyPr>
          <a:lstStyle/>
          <a:p>
            <a:pPr algn="just"/>
            <a:r>
              <a:rPr lang="ru-RU" b="1" i="1" dirty="0" smtClean="0">
                <a:solidFill>
                  <a:schemeClr val="tx1"/>
                </a:solidFill>
              </a:rPr>
              <a:t>5. Ландшафтно-географический </a:t>
            </a:r>
            <a:r>
              <a:rPr lang="ru-RU" b="1" i="1" dirty="0">
                <a:solidFill>
                  <a:schemeClr val="tx1"/>
                </a:solidFill>
              </a:rPr>
              <a:t>подход</a:t>
            </a:r>
            <a:r>
              <a:rPr lang="ru-RU" dirty="0">
                <a:solidFill>
                  <a:schemeClr val="tx1"/>
                </a:solidFill>
              </a:rPr>
              <a:t> (ориентация на единицы физико-географического или ландшафтного районирования) в наибольшей степени отвечает задачам экологического картографирования, т.к. понятия </a:t>
            </a:r>
            <a:r>
              <a:rPr lang="ru-RU" dirty="0" err="1">
                <a:solidFill>
                  <a:schemeClr val="tx1"/>
                </a:solidFill>
              </a:rPr>
              <a:t>трансформированности</a:t>
            </a:r>
            <a:r>
              <a:rPr lang="ru-RU" dirty="0">
                <a:solidFill>
                  <a:schemeClr val="tx1"/>
                </a:solidFill>
              </a:rPr>
              <a:t> и устойчивости ландшафта вторичны по отношению к самому ландшафту; их характеристика возможна только в пределах некоторой пространственной общности, образованной сочетанием и взаимодействием </a:t>
            </a:r>
            <a:r>
              <a:rPr lang="ru-RU" dirty="0" err="1">
                <a:solidFill>
                  <a:schemeClr val="tx1"/>
                </a:solidFill>
              </a:rPr>
              <a:t>геокомпонентов</a:t>
            </a:r>
            <a:r>
              <a:rPr lang="ru-RU" dirty="0" smtClean="0">
                <a:solidFill>
                  <a:schemeClr val="tx1"/>
                </a:solidFill>
              </a:rPr>
              <a:t>.</a:t>
            </a:r>
          </a:p>
          <a:p>
            <a:pPr algn="just"/>
            <a:r>
              <a:rPr lang="ru-RU" dirty="0">
                <a:solidFill>
                  <a:schemeClr val="tx1"/>
                </a:solidFill>
              </a:rPr>
              <a:t>Проблемы, связанные с реализацией данного подхода, обусловлены современным состоянием ландшафтного районирования и картографирования. Выбор определенного (т.е. единственного из бесконечно многих) природного рубежа в качестве границы ландшафтов является волевым актом и ввиду этого неизбежно </a:t>
            </a:r>
            <a:r>
              <a:rPr lang="ru-RU" dirty="0" smtClean="0">
                <a:solidFill>
                  <a:schemeClr val="tx1"/>
                </a:solidFill>
              </a:rPr>
              <a:t>субъективен. </a:t>
            </a:r>
            <a:r>
              <a:rPr lang="ru-RU" dirty="0">
                <a:solidFill>
                  <a:schemeClr val="tx1"/>
                </a:solidFill>
              </a:rPr>
              <a:t>Реально выполненное на единой методической основе ландшафтное картографирование в пределах бывшего СССР заканчивается наиболее крупным масштабом </a:t>
            </a:r>
            <a:r>
              <a:rPr lang="ru-RU" dirty="0" smtClean="0">
                <a:solidFill>
                  <a:schemeClr val="tx1"/>
                </a:solidFill>
              </a:rPr>
              <a:t>1:4000000.</a:t>
            </a:r>
            <a:endParaRPr lang="ru-RU" dirty="0">
              <a:solidFill>
                <a:schemeClr val="tx1"/>
              </a:solidFill>
            </a:endParaRPr>
          </a:p>
        </p:txBody>
      </p:sp>
    </p:spTree>
    <p:extLst>
      <p:ext uri="{BB962C8B-B14F-4D97-AF65-F5344CB8AC3E}">
        <p14:creationId xmlns:p14="http://schemas.microsoft.com/office/powerpoint/2010/main" val="38656587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332656"/>
            <a:ext cx="3240360" cy="6192688"/>
          </a:xfrm>
        </p:spPr>
        <p:txBody>
          <a:bodyPr>
            <a:noAutofit/>
          </a:bodyPr>
          <a:lstStyle/>
          <a:p>
            <a:pPr algn="just"/>
            <a:r>
              <a:rPr lang="ru-RU" b="1" i="1" dirty="0" smtClean="0">
                <a:solidFill>
                  <a:schemeClr val="tx1"/>
                </a:solidFill>
              </a:rPr>
              <a:t>6. Отсутствие </a:t>
            </a:r>
            <a:r>
              <a:rPr lang="ru-RU" b="1" i="1" dirty="0">
                <a:solidFill>
                  <a:schemeClr val="tx1"/>
                </a:solidFill>
              </a:rPr>
              <a:t>территориальных единиц</a:t>
            </a:r>
            <a:r>
              <a:rPr lang="ru-RU" dirty="0">
                <a:solidFill>
                  <a:schemeClr val="tx1"/>
                </a:solidFill>
              </a:rPr>
              <a:t> становится возможным при непрерывной количественной характеристике на основе применения способа изолиний. Преимущества этого подхода связаны с отсутствием осреднения показателей по площади при отказе от наперед заданных границ. Однако отсутствие территориальных единиц на итоговой карте не должно означать отказа от их учета в процессе составления при географической интерполяции показателей. В последнем случае территориальные единицы, различающиеся по функциональному использованию и устойчивости ландшафтов, выявляются по распределению количественных характеристик, подобно тому как благодаря географическим закономерностям крупные формы рельефа выделяются на климатической карте, тектонические структуры - на геологической и т.д. </a:t>
            </a:r>
          </a:p>
        </p:txBody>
      </p:sp>
      <p:pic>
        <p:nvPicPr>
          <p:cNvPr id="6" name="Picture 6" descr="ИЗА цве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6693" y="1340768"/>
            <a:ext cx="5191989"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5134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92696"/>
            <a:ext cx="3636085" cy="1512168"/>
          </a:xfrm>
        </p:spPr>
        <p:txBody>
          <a:bodyPr/>
          <a:lstStyle/>
          <a:p>
            <a:r>
              <a:rPr lang="ru-RU" sz="2400" dirty="0" smtClean="0">
                <a:solidFill>
                  <a:schemeClr val="tx1"/>
                </a:solidFill>
              </a:rPr>
              <a:t>Ландшафтная </a:t>
            </a:r>
            <a:r>
              <a:rPr lang="ru-RU" sz="2400" dirty="0">
                <a:solidFill>
                  <a:schemeClr val="tx1"/>
                </a:solidFill>
              </a:rPr>
              <a:t>основа экологических карт</a:t>
            </a:r>
          </a:p>
        </p:txBody>
      </p:sp>
      <p:sp>
        <p:nvSpPr>
          <p:cNvPr id="3" name="Объект 2"/>
          <p:cNvSpPr>
            <a:spLocks noGrp="1"/>
          </p:cNvSpPr>
          <p:nvPr>
            <p:ph idx="1"/>
          </p:nvPr>
        </p:nvSpPr>
        <p:spPr>
          <a:xfrm>
            <a:off x="4593515" y="548680"/>
            <a:ext cx="4226957" cy="5976664"/>
          </a:xfrm>
        </p:spPr>
        <p:txBody>
          <a:bodyPr>
            <a:noAutofit/>
          </a:bodyPr>
          <a:lstStyle/>
          <a:p>
            <a:pPr algn="just"/>
            <a:r>
              <a:rPr lang="ru-RU" sz="1500" b="1" i="1" dirty="0">
                <a:solidFill>
                  <a:schemeClr val="tx1"/>
                </a:solidFill>
              </a:rPr>
              <a:t>Роль ландшафтно-географической основы</a:t>
            </a:r>
            <a:r>
              <a:rPr lang="ru-RU" sz="1500" dirty="0">
                <a:solidFill>
                  <a:schemeClr val="tx1"/>
                </a:solidFill>
              </a:rPr>
              <a:t> в экологическом картографировании двоякая: </a:t>
            </a:r>
          </a:p>
          <a:p>
            <a:pPr algn="just"/>
            <a:r>
              <a:rPr lang="ru-RU" sz="1500" dirty="0">
                <a:solidFill>
                  <a:schemeClr val="tx1"/>
                </a:solidFill>
              </a:rPr>
              <a:t>- для территориальной привязки характеристик загрязненности;</a:t>
            </a:r>
          </a:p>
          <a:p>
            <a:pPr algn="just"/>
            <a:r>
              <a:rPr lang="ru-RU" sz="1500" dirty="0">
                <a:solidFill>
                  <a:schemeClr val="tx1"/>
                </a:solidFill>
              </a:rPr>
              <a:t>- для пространственной интерпретации дискретных величин. </a:t>
            </a:r>
          </a:p>
          <a:p>
            <a:pPr algn="just"/>
            <a:r>
              <a:rPr lang="ru-RU" sz="1500" dirty="0">
                <a:solidFill>
                  <a:schemeClr val="tx1"/>
                </a:solidFill>
              </a:rPr>
              <a:t>В первом случае элементы ландшафтной характеристики выполняют роль общегеографической основы тематической карты и потому закономерно сливаются с ней, присутствуя на карте в явном виде. </a:t>
            </a:r>
            <a:endParaRPr lang="ru-RU" sz="1500" dirty="0" smtClean="0">
              <a:solidFill>
                <a:schemeClr val="tx1"/>
              </a:solidFill>
            </a:endParaRPr>
          </a:p>
          <a:p>
            <a:pPr algn="just"/>
            <a:r>
              <a:rPr lang="ru-RU" sz="1500" dirty="0" smtClean="0">
                <a:solidFill>
                  <a:schemeClr val="tx1"/>
                </a:solidFill>
              </a:rPr>
              <a:t>Во </a:t>
            </a:r>
            <a:r>
              <a:rPr lang="ru-RU" sz="1500" dirty="0">
                <a:solidFill>
                  <a:schemeClr val="tx1"/>
                </a:solidFill>
              </a:rPr>
              <a:t>втором </a:t>
            </a:r>
            <a:r>
              <a:rPr lang="ru-RU" sz="1500" dirty="0" smtClean="0">
                <a:solidFill>
                  <a:schemeClr val="tx1"/>
                </a:solidFill>
              </a:rPr>
              <a:t>случае ландшафтная основа присутствует в неявном виде. </a:t>
            </a:r>
            <a:r>
              <a:rPr lang="ru-RU" sz="1500" dirty="0">
                <a:solidFill>
                  <a:schemeClr val="tx1"/>
                </a:solidFill>
              </a:rPr>
              <a:t>Единицы ландшафтного районирования, различающиеся по условиям транспортировки, депонирования и </a:t>
            </a:r>
            <a:r>
              <a:rPr lang="ru-RU" sz="1500" dirty="0" err="1">
                <a:solidFill>
                  <a:schemeClr val="tx1"/>
                </a:solidFill>
              </a:rPr>
              <a:t>деконцентрации</a:t>
            </a:r>
            <a:r>
              <a:rPr lang="ru-RU" sz="1500" dirty="0">
                <a:solidFill>
                  <a:schemeClr val="tx1"/>
                </a:solidFill>
              </a:rPr>
              <a:t> </a:t>
            </a:r>
            <a:r>
              <a:rPr lang="ru-RU" sz="1500" dirty="0" err="1">
                <a:solidFill>
                  <a:schemeClr val="tx1"/>
                </a:solidFill>
              </a:rPr>
              <a:t>поллютантов</a:t>
            </a:r>
            <a:r>
              <a:rPr lang="ru-RU" sz="1500" dirty="0">
                <a:solidFill>
                  <a:schemeClr val="tx1"/>
                </a:solidFill>
              </a:rPr>
              <a:t>, являются теми пространственными ячейками, тщательный учет которых необходим как при размещении точек опробования, так и при интерполяции характеристик между ними. </a:t>
            </a:r>
            <a:r>
              <a:rPr lang="ru-RU" sz="1500" dirty="0" smtClean="0">
                <a:solidFill>
                  <a:schemeClr val="tx1"/>
                </a:solidFill>
              </a:rPr>
              <a:t> </a:t>
            </a:r>
            <a:endParaRPr lang="ru-RU" sz="1500" dirty="0">
              <a:solidFill>
                <a:schemeClr val="tx1"/>
              </a:solidFill>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068960"/>
            <a:ext cx="4608512" cy="2381769"/>
          </a:xfrm>
          <a:prstGeom prst="rect">
            <a:avLst/>
          </a:prstGeom>
        </p:spPr>
      </p:pic>
      <p:sp>
        <p:nvSpPr>
          <p:cNvPr id="4" name="Прямоугольник 3"/>
          <p:cNvSpPr/>
          <p:nvPr/>
        </p:nvSpPr>
        <p:spPr>
          <a:xfrm>
            <a:off x="256453" y="5589240"/>
            <a:ext cx="4315547" cy="923330"/>
          </a:xfrm>
          <a:prstGeom prst="rect">
            <a:avLst/>
          </a:prstGeom>
        </p:spPr>
        <p:txBody>
          <a:bodyPr wrap="square">
            <a:spAutoFit/>
          </a:bodyPr>
          <a:lstStyle/>
          <a:p>
            <a:r>
              <a:rPr lang="ru-RU" dirty="0"/>
              <a:t>Фрагмент Экологической карты промышленных районов Среднего Урала</a:t>
            </a:r>
          </a:p>
        </p:txBody>
      </p:sp>
    </p:spTree>
    <p:extLst>
      <p:ext uri="{BB962C8B-B14F-4D97-AF65-F5344CB8AC3E}">
        <p14:creationId xmlns:p14="http://schemas.microsoft.com/office/powerpoint/2010/main" val="18993720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04664"/>
            <a:ext cx="3636085" cy="1728192"/>
          </a:xfrm>
        </p:spPr>
        <p:txBody>
          <a:bodyPr/>
          <a:lstStyle/>
          <a:p>
            <a:r>
              <a:rPr lang="ru-RU" sz="2000" dirty="0" smtClean="0">
                <a:solidFill>
                  <a:schemeClr val="tx1"/>
                </a:solidFill>
              </a:rPr>
              <a:t>Показатели </a:t>
            </a:r>
            <a:r>
              <a:rPr lang="ru-RU" sz="2000" dirty="0">
                <a:solidFill>
                  <a:schemeClr val="tx1"/>
                </a:solidFill>
              </a:rPr>
              <a:t>экологического картографирования и их репрезентативность</a:t>
            </a:r>
          </a:p>
        </p:txBody>
      </p:sp>
      <p:sp>
        <p:nvSpPr>
          <p:cNvPr id="3" name="Объект 2"/>
          <p:cNvSpPr>
            <a:spLocks noGrp="1"/>
          </p:cNvSpPr>
          <p:nvPr>
            <p:ph idx="1"/>
          </p:nvPr>
        </p:nvSpPr>
        <p:spPr>
          <a:xfrm>
            <a:off x="4593515" y="620688"/>
            <a:ext cx="4017085" cy="5688632"/>
          </a:xfrm>
        </p:spPr>
        <p:txBody>
          <a:bodyPr>
            <a:normAutofit fontScale="55000" lnSpcReduction="20000"/>
          </a:bodyPr>
          <a:lstStyle/>
          <a:p>
            <a:pPr algn="just"/>
            <a:r>
              <a:rPr lang="ru-RU" dirty="0">
                <a:solidFill>
                  <a:schemeClr val="tx1"/>
                </a:solidFill>
              </a:rPr>
              <a:t>Исследования природных объектов практически всегда имеют выборочный характер. Поэтому их результаты бывают корректны настолько, насколько удается обеспечить репрезентативность, т.е. отображение в выборке всех свойств полной </a:t>
            </a:r>
            <a:r>
              <a:rPr lang="ru-RU" dirty="0" smtClean="0">
                <a:solidFill>
                  <a:schemeClr val="tx1"/>
                </a:solidFill>
              </a:rPr>
              <a:t>совокупности. </a:t>
            </a:r>
            <a:r>
              <a:rPr lang="ru-RU" dirty="0">
                <a:solidFill>
                  <a:schemeClr val="tx1"/>
                </a:solidFill>
              </a:rPr>
              <a:t>Обеспечение репрезентативности включает в себя </a:t>
            </a:r>
            <a:r>
              <a:rPr lang="ru-RU" b="1" dirty="0">
                <a:solidFill>
                  <a:schemeClr val="tx1"/>
                </a:solidFill>
              </a:rPr>
              <a:t>метрологические и методические аспекты</a:t>
            </a:r>
            <a:r>
              <a:rPr lang="ru-RU" dirty="0" smtClean="0">
                <a:solidFill>
                  <a:schemeClr val="tx1"/>
                </a:solidFill>
              </a:rPr>
              <a:t>.</a:t>
            </a:r>
          </a:p>
          <a:p>
            <a:pPr algn="just"/>
            <a:r>
              <a:rPr lang="ru-RU" b="1" i="1" dirty="0">
                <a:solidFill>
                  <a:schemeClr val="tx1"/>
                </a:solidFill>
              </a:rPr>
              <a:t>М</a:t>
            </a:r>
            <a:r>
              <a:rPr lang="ru-RU" b="1" i="1" dirty="0" smtClean="0">
                <a:solidFill>
                  <a:schemeClr val="tx1"/>
                </a:solidFill>
              </a:rPr>
              <a:t>етрологические </a:t>
            </a:r>
            <a:r>
              <a:rPr lang="ru-RU" b="1" i="1" dirty="0">
                <a:solidFill>
                  <a:schemeClr val="tx1"/>
                </a:solidFill>
              </a:rPr>
              <a:t>аспекты </a:t>
            </a:r>
            <a:r>
              <a:rPr lang="ru-RU" b="1" i="1" dirty="0" smtClean="0">
                <a:solidFill>
                  <a:schemeClr val="tx1"/>
                </a:solidFill>
              </a:rPr>
              <a:t>репрезентативности</a:t>
            </a:r>
            <a:r>
              <a:rPr lang="ru-RU" dirty="0" smtClean="0">
                <a:solidFill>
                  <a:schemeClr val="tx1"/>
                </a:solidFill>
              </a:rPr>
              <a:t> </a:t>
            </a:r>
            <a:r>
              <a:rPr lang="ru-RU" dirty="0">
                <a:solidFill>
                  <a:schemeClr val="tx1"/>
                </a:solidFill>
              </a:rPr>
              <a:t>касается непосредственного получения показателей путем наблюдений и измерений. Наблюдения и измерения в интересах экологического картографирования, как и любые другие, должны отвечать классическим общенаучным требованиям: быть точными, сравнимыми и </a:t>
            </a:r>
            <a:r>
              <a:rPr lang="ru-RU" dirty="0" smtClean="0">
                <a:solidFill>
                  <a:schemeClr val="tx1"/>
                </a:solidFill>
              </a:rPr>
              <a:t>воспроизводимыми, </a:t>
            </a:r>
            <a:r>
              <a:rPr lang="ru-RU" dirty="0">
                <a:solidFill>
                  <a:schemeClr val="tx1"/>
                </a:solidFill>
              </a:rPr>
              <a:t>что является предметом регламентации ГОСТов, методических руководств и иных нормативных документов. </a:t>
            </a:r>
            <a:endParaRPr lang="ru-RU" dirty="0" smtClean="0">
              <a:solidFill>
                <a:schemeClr val="tx1"/>
              </a:solidFill>
            </a:endParaRPr>
          </a:p>
          <a:p>
            <a:pPr algn="just"/>
            <a:r>
              <a:rPr lang="ru-RU" dirty="0">
                <a:solidFill>
                  <a:schemeClr val="tx1"/>
                </a:solidFill>
              </a:rPr>
              <a:t>Методические аспекты репрезентативности включают в себя также выбор точки пространства и момента времени для проведения наблюдений и измерений. Целью выбора является обеспечение типичности результатов, поскольку «если практические выводы распространяются на площади, то научные привязаны к точке</a:t>
            </a:r>
            <a:r>
              <a:rPr lang="ru-RU" dirty="0" smtClean="0">
                <a:solidFill>
                  <a:schemeClr val="tx1"/>
                </a:solidFill>
              </a:rPr>
              <a:t>». </a:t>
            </a:r>
            <a:r>
              <a:rPr lang="ru-RU" dirty="0">
                <a:solidFill>
                  <a:schemeClr val="tx1"/>
                </a:solidFill>
              </a:rPr>
              <a:t>Типичные точки желательно выбирать при проведении полевых маршрутов. В первом приближении типичность может быть оценена по внешним (физиономическим) особенностям </a:t>
            </a:r>
            <a:r>
              <a:rPr lang="ru-RU" dirty="0" smtClean="0">
                <a:solidFill>
                  <a:schemeClr val="tx1"/>
                </a:solidFill>
              </a:rPr>
              <a:t>ландшафта. </a:t>
            </a:r>
            <a:r>
              <a:rPr lang="ru-RU" dirty="0">
                <a:solidFill>
                  <a:schemeClr val="tx1"/>
                </a:solidFill>
              </a:rPr>
              <a:t>Вполне очевидна предпочтительность определения показателей именно в ядрах типичности ландшафтов любого происхождения и ранга, с последующим распространением результатов на соответствующую территориальную единицу.</a:t>
            </a:r>
            <a:endParaRPr lang="ru-RU" dirty="0" smtClean="0">
              <a:solidFill>
                <a:schemeClr val="tx1"/>
              </a:solidFill>
            </a:endParaRPr>
          </a:p>
          <a:p>
            <a:pPr algn="just"/>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2780928"/>
            <a:ext cx="4048126" cy="2934270"/>
          </a:xfrm>
          <a:prstGeom prst="rect">
            <a:avLst/>
          </a:prstGeom>
        </p:spPr>
      </p:pic>
    </p:spTree>
    <p:extLst>
      <p:ext uri="{BB962C8B-B14F-4D97-AF65-F5344CB8AC3E}">
        <p14:creationId xmlns:p14="http://schemas.microsoft.com/office/powerpoint/2010/main" val="1228228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04665"/>
            <a:ext cx="3636085" cy="1224136"/>
          </a:xfrm>
        </p:spPr>
        <p:txBody>
          <a:bodyPr/>
          <a:lstStyle/>
          <a:p>
            <a:r>
              <a:rPr lang="ru-RU" sz="2000" dirty="0" smtClean="0">
                <a:solidFill>
                  <a:schemeClr val="tx1"/>
                </a:solidFill>
              </a:rPr>
              <a:t>Интеграция </a:t>
            </a:r>
            <a:r>
              <a:rPr lang="ru-RU" sz="2000" dirty="0">
                <a:solidFill>
                  <a:schemeClr val="tx1"/>
                </a:solidFill>
              </a:rPr>
              <a:t>показателей </a:t>
            </a:r>
            <a:r>
              <a:rPr lang="ru-RU" sz="2000" dirty="0" smtClean="0">
                <a:solidFill>
                  <a:schemeClr val="tx1"/>
                </a:solidFill>
              </a:rPr>
              <a:t>экологической обстановки</a:t>
            </a:r>
            <a:endParaRPr lang="ru-RU" sz="2000" dirty="0">
              <a:solidFill>
                <a:schemeClr val="tx1"/>
              </a:solidFill>
            </a:endParaRPr>
          </a:p>
        </p:txBody>
      </p:sp>
      <p:sp>
        <p:nvSpPr>
          <p:cNvPr id="3" name="Объект 2"/>
          <p:cNvSpPr>
            <a:spLocks noGrp="1"/>
          </p:cNvSpPr>
          <p:nvPr>
            <p:ph idx="1"/>
          </p:nvPr>
        </p:nvSpPr>
        <p:spPr>
          <a:xfrm>
            <a:off x="4593515" y="731520"/>
            <a:ext cx="4017085" cy="5721816"/>
          </a:xfrm>
        </p:spPr>
        <p:txBody>
          <a:bodyPr>
            <a:normAutofit fontScale="70000" lnSpcReduction="20000"/>
          </a:bodyPr>
          <a:lstStyle/>
          <a:p>
            <a:pPr algn="just"/>
            <a:r>
              <a:rPr lang="ru-RU" b="1" i="1" dirty="0">
                <a:solidFill>
                  <a:schemeClr val="tx1"/>
                </a:solidFill>
              </a:rPr>
              <a:t>Временная интеграция</a:t>
            </a:r>
            <a:r>
              <a:rPr lang="ru-RU" dirty="0">
                <a:solidFill>
                  <a:schemeClr val="tx1"/>
                </a:solidFill>
              </a:rPr>
              <a:t> представляет собой рутинную операцию осреднения </a:t>
            </a:r>
            <a:r>
              <a:rPr lang="ru-RU" dirty="0" smtClean="0">
                <a:solidFill>
                  <a:schemeClr val="tx1"/>
                </a:solidFill>
              </a:rPr>
              <a:t>показателей.</a:t>
            </a:r>
          </a:p>
          <a:p>
            <a:pPr algn="just"/>
            <a:r>
              <a:rPr lang="ru-RU" b="1" i="1" dirty="0">
                <a:solidFill>
                  <a:schemeClr val="tx1"/>
                </a:solidFill>
              </a:rPr>
              <a:t>Территориальная интеграция</a:t>
            </a:r>
            <a:r>
              <a:rPr lang="ru-RU" dirty="0">
                <a:solidFill>
                  <a:schemeClr val="tx1"/>
                </a:solidFill>
              </a:rPr>
              <a:t>, т.е. переход от элементарных показателей к средним величинам, характеристикам изменчивости и распределения в пределах некоторой территории, также является одной из наиболее распространенных, традиционных </a:t>
            </a:r>
            <a:r>
              <a:rPr lang="ru-RU" dirty="0" smtClean="0">
                <a:solidFill>
                  <a:schemeClr val="tx1"/>
                </a:solidFill>
              </a:rPr>
              <a:t>операций.</a:t>
            </a:r>
          </a:p>
          <a:p>
            <a:pPr algn="just"/>
            <a:r>
              <a:rPr lang="ru-RU" b="1" i="1" dirty="0" err="1">
                <a:solidFill>
                  <a:schemeClr val="tx1"/>
                </a:solidFill>
              </a:rPr>
              <a:t>Межингредиентная</a:t>
            </a:r>
            <a:r>
              <a:rPr lang="ru-RU" b="1" i="1" dirty="0">
                <a:solidFill>
                  <a:schemeClr val="tx1"/>
                </a:solidFill>
              </a:rPr>
              <a:t> </a:t>
            </a:r>
            <a:r>
              <a:rPr lang="ru-RU" b="1" i="1" dirty="0" smtClean="0">
                <a:solidFill>
                  <a:schemeClr val="tx1"/>
                </a:solidFill>
              </a:rPr>
              <a:t>интеграция</a:t>
            </a:r>
            <a:r>
              <a:rPr lang="ru-RU" b="1" dirty="0" smtClean="0">
                <a:solidFill>
                  <a:schemeClr val="tx1"/>
                </a:solidFill>
              </a:rPr>
              <a:t>. </a:t>
            </a:r>
            <a:r>
              <a:rPr lang="ru-RU" dirty="0" smtClean="0">
                <a:solidFill>
                  <a:schemeClr val="tx1"/>
                </a:solidFill>
              </a:rPr>
              <a:t>Элементарные </a:t>
            </a:r>
            <a:r>
              <a:rPr lang="ru-RU" dirty="0">
                <a:solidFill>
                  <a:schemeClr val="tx1"/>
                </a:solidFill>
              </a:rPr>
              <a:t>или обобщенные в пространственном и временном отношении показатели интегрируются в обобщающие </a:t>
            </a:r>
            <a:r>
              <a:rPr lang="ru-RU" dirty="0" smtClean="0">
                <a:solidFill>
                  <a:schemeClr val="tx1"/>
                </a:solidFill>
              </a:rPr>
              <a:t>показатели: </a:t>
            </a:r>
            <a:r>
              <a:rPr lang="ru-RU" dirty="0">
                <a:solidFill>
                  <a:schemeClr val="tx1"/>
                </a:solidFill>
              </a:rPr>
              <a:t>комплексный индекс загрязнения атмосферы (ИЗА), индекс загрязнения воды (ИЗВ), суммарный показатель загрязнения почвы </a:t>
            </a:r>
            <a:r>
              <a:rPr lang="en-US" dirty="0" err="1" smtClean="0">
                <a:solidFill>
                  <a:schemeClr val="tx1"/>
                </a:solidFill>
              </a:rPr>
              <a:t>Zc</a:t>
            </a:r>
            <a:r>
              <a:rPr lang="ru-RU" dirty="0" smtClean="0">
                <a:solidFill>
                  <a:schemeClr val="tx1"/>
                </a:solidFill>
              </a:rPr>
              <a:t>.</a:t>
            </a:r>
          </a:p>
          <a:p>
            <a:pPr algn="just"/>
            <a:r>
              <a:rPr lang="ru-RU" b="1" i="1" dirty="0">
                <a:solidFill>
                  <a:schemeClr val="tx1"/>
                </a:solidFill>
              </a:rPr>
              <a:t>Межкомпонентная </a:t>
            </a:r>
            <a:r>
              <a:rPr lang="ru-RU" b="1" i="1" dirty="0" smtClean="0">
                <a:solidFill>
                  <a:schemeClr val="tx1"/>
                </a:solidFill>
              </a:rPr>
              <a:t>интеграция – </a:t>
            </a:r>
            <a:r>
              <a:rPr lang="ru-RU" dirty="0" smtClean="0">
                <a:solidFill>
                  <a:schemeClr val="tx1"/>
                </a:solidFill>
              </a:rPr>
              <a:t>переход к обобщающим показателям экологической обстановки в целом.</a:t>
            </a:r>
            <a:endParaRPr lang="ru-RU" dirty="0">
              <a:solidFill>
                <a:schemeClr val="tx1"/>
              </a:solidFill>
            </a:endParaRPr>
          </a:p>
        </p:txBody>
      </p:sp>
      <p:sp>
        <p:nvSpPr>
          <p:cNvPr id="4" name="Текст 3"/>
          <p:cNvSpPr>
            <a:spLocks noGrp="1"/>
          </p:cNvSpPr>
          <p:nvPr>
            <p:ph type="body" sz="half" idx="2"/>
          </p:nvPr>
        </p:nvSpPr>
        <p:spPr>
          <a:xfrm>
            <a:off x="755576" y="2348880"/>
            <a:ext cx="3388660" cy="4032448"/>
          </a:xfrm>
        </p:spPr>
        <p:txBody>
          <a:bodyPr>
            <a:noAutofit/>
          </a:bodyPr>
          <a:lstStyle/>
          <a:p>
            <a:pPr algn="just"/>
            <a:r>
              <a:rPr lang="ru-RU" sz="1200" b="1" i="1" dirty="0">
                <a:solidFill>
                  <a:schemeClr val="tx1"/>
                </a:solidFill>
              </a:rPr>
              <a:t>Элементарные показатели</a:t>
            </a:r>
            <a:r>
              <a:rPr lang="ru-RU" sz="1200" b="1" dirty="0">
                <a:solidFill>
                  <a:schemeClr val="tx1"/>
                </a:solidFill>
              </a:rPr>
              <a:t> </a:t>
            </a:r>
            <a:r>
              <a:rPr lang="ru-RU" sz="1200" dirty="0">
                <a:solidFill>
                  <a:schemeClr val="tx1"/>
                </a:solidFill>
              </a:rPr>
              <a:t>характеризуют состояние одного компонента среды, в одной точке, по одному из параметров, в единичный момент времени. Их примерами могут быть: данные замеров концентрации </a:t>
            </a:r>
            <a:r>
              <a:rPr lang="ru-RU" sz="1200" dirty="0" err="1">
                <a:solidFill>
                  <a:schemeClr val="tx1"/>
                </a:solidFill>
              </a:rPr>
              <a:t>поллютантов</a:t>
            </a:r>
            <a:r>
              <a:rPr lang="ru-RU" sz="1200" dirty="0">
                <a:solidFill>
                  <a:schemeClr val="tx1"/>
                </a:solidFill>
              </a:rPr>
              <a:t> и уровней физических полей (</a:t>
            </a:r>
            <a:r>
              <a:rPr lang="ru-RU" sz="1200" dirty="0" err="1">
                <a:solidFill>
                  <a:schemeClr val="tx1"/>
                </a:solidFill>
              </a:rPr>
              <a:t>покомпонентно-поингредиентные</a:t>
            </a:r>
            <a:r>
              <a:rPr lang="ru-RU" sz="1200" dirty="0">
                <a:solidFill>
                  <a:schemeClr val="tx1"/>
                </a:solidFill>
              </a:rPr>
              <a:t> показатели), мощности илистых образований и величины смыва почв, случаи заболеваний, оценки состояния единичных биологических объектов и др. За исключением экстремальных </a:t>
            </a:r>
            <a:r>
              <a:rPr lang="ru-RU" sz="1200" dirty="0" smtClean="0">
                <a:solidFill>
                  <a:schemeClr val="tx1"/>
                </a:solidFill>
              </a:rPr>
              <a:t>значений, элементарные </a:t>
            </a:r>
            <a:r>
              <a:rPr lang="ru-RU" sz="1200" dirty="0">
                <a:solidFill>
                  <a:schemeClr val="tx1"/>
                </a:solidFill>
              </a:rPr>
              <a:t>показатели </a:t>
            </a:r>
            <a:r>
              <a:rPr lang="ru-RU" sz="1200" dirty="0" smtClean="0">
                <a:solidFill>
                  <a:schemeClr val="tx1"/>
                </a:solidFill>
              </a:rPr>
              <a:t>не </a:t>
            </a:r>
            <a:r>
              <a:rPr lang="ru-RU" sz="1200" dirty="0">
                <a:solidFill>
                  <a:schemeClr val="tx1"/>
                </a:solidFill>
              </a:rPr>
              <a:t>уменьшают степень неопределенности экологической обстановки и, следовательно, </a:t>
            </a:r>
            <a:r>
              <a:rPr lang="ru-RU" sz="1200" dirty="0" smtClean="0">
                <a:solidFill>
                  <a:schemeClr val="tx1"/>
                </a:solidFill>
              </a:rPr>
              <a:t>не </a:t>
            </a:r>
            <a:r>
              <a:rPr lang="ru-RU" sz="1200" dirty="0">
                <a:solidFill>
                  <a:schemeClr val="tx1"/>
                </a:solidFill>
              </a:rPr>
              <a:t>являются информативными. </a:t>
            </a:r>
          </a:p>
          <a:p>
            <a:pPr algn="just"/>
            <a:r>
              <a:rPr lang="ru-RU" sz="1200" dirty="0">
                <a:solidFill>
                  <a:schemeClr val="tx1"/>
                </a:solidFill>
              </a:rPr>
              <a:t>Требуемый уровень информативности достигается путем интеграции показателей, которая осуществляется в несколько приемов. </a:t>
            </a:r>
          </a:p>
        </p:txBody>
      </p:sp>
    </p:spTree>
    <p:extLst>
      <p:ext uri="{BB962C8B-B14F-4D97-AF65-F5344CB8AC3E}">
        <p14:creationId xmlns:p14="http://schemas.microsoft.com/office/powerpoint/2010/main" val="23685164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1700808"/>
            <a:ext cx="7175351" cy="4248472"/>
          </a:xfrm>
        </p:spPr>
        <p:txBody>
          <a:bodyPr>
            <a:noAutofit/>
          </a:bodyPr>
          <a:lstStyle/>
          <a:p>
            <a:r>
              <a:rPr lang="ru-RU" sz="4000" dirty="0" smtClean="0">
                <a:solidFill>
                  <a:schemeClr val="tx1"/>
                </a:solidFill>
                <a:effectLst>
                  <a:outerShdw blurRad="38100" dist="38100" dir="2700000" algn="tl">
                    <a:srgbClr val="000000">
                      <a:alpha val="43137"/>
                    </a:srgbClr>
                  </a:outerShdw>
                  <a:reflection blurRad="6350" stA="55000" endA="300" endPos="45500" dir="5400000" sy="-100000" algn="bl" rotWithShape="0"/>
                </a:effectLst>
              </a:rPr>
              <a:t>4. </a:t>
            </a:r>
            <a:r>
              <a:rPr lang="ru-RU" sz="4000" dirty="0">
                <a:solidFill>
                  <a:schemeClr val="tx1"/>
                </a:solidFill>
                <a:effectLst/>
              </a:rPr>
              <a:t>Основные подходы к картографированию и анализу атмосферных проблем. Виды и факторы </a:t>
            </a:r>
            <a:r>
              <a:rPr lang="ru-RU" sz="4000" dirty="0" smtClean="0">
                <a:solidFill>
                  <a:schemeClr val="tx1"/>
                </a:solidFill>
                <a:effectLst/>
              </a:rPr>
              <a:t>динамики.</a:t>
            </a:r>
            <a:r>
              <a:rPr lang="ru-RU" sz="4000" dirty="0" smtClean="0">
                <a:solidFill>
                  <a:schemeClr val="tx1"/>
                </a:solidFill>
              </a:rPr>
              <a:t/>
            </a:r>
            <a:br>
              <a:rPr lang="ru-RU" sz="4000" dirty="0" smtClean="0">
                <a:solidFill>
                  <a:schemeClr val="tx1"/>
                </a:solidFill>
              </a:rPr>
            </a:br>
            <a:endParaRPr lang="ru-RU" sz="4000" dirty="0">
              <a:solidFill>
                <a:schemeClr val="tx1"/>
              </a:solidFill>
            </a:endParaRPr>
          </a:p>
        </p:txBody>
      </p:sp>
    </p:spTree>
    <p:extLst>
      <p:ext uri="{BB962C8B-B14F-4D97-AF65-F5344CB8AC3E}">
        <p14:creationId xmlns:p14="http://schemas.microsoft.com/office/powerpoint/2010/main" val="19353825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3636085" cy="1152129"/>
          </a:xfrm>
        </p:spPr>
        <p:txBody>
          <a:bodyPr/>
          <a:lstStyle/>
          <a:p>
            <a:r>
              <a:rPr lang="ru-RU" sz="2000" dirty="0" smtClean="0">
                <a:solidFill>
                  <a:schemeClr val="tx1"/>
                </a:solidFill>
              </a:rPr>
              <a:t>Общие </a:t>
            </a:r>
            <a:r>
              <a:rPr lang="ru-RU" sz="2000" dirty="0">
                <a:solidFill>
                  <a:schemeClr val="tx1"/>
                </a:solidFill>
              </a:rPr>
              <a:t>закономерности загрязнения атмосферы</a:t>
            </a:r>
          </a:p>
        </p:txBody>
      </p:sp>
      <p:sp>
        <p:nvSpPr>
          <p:cNvPr id="3" name="Объект 2"/>
          <p:cNvSpPr>
            <a:spLocks noGrp="1"/>
          </p:cNvSpPr>
          <p:nvPr>
            <p:ph idx="1"/>
          </p:nvPr>
        </p:nvSpPr>
        <p:spPr>
          <a:xfrm>
            <a:off x="4716016" y="548680"/>
            <a:ext cx="4104456" cy="5760640"/>
          </a:xfrm>
        </p:spPr>
        <p:txBody>
          <a:bodyPr>
            <a:normAutofit fontScale="62500" lnSpcReduction="20000"/>
          </a:bodyPr>
          <a:lstStyle/>
          <a:p>
            <a:pPr algn="just"/>
            <a:r>
              <a:rPr lang="ru-RU" dirty="0">
                <a:solidFill>
                  <a:schemeClr val="tx1"/>
                </a:solidFill>
              </a:rPr>
              <a:t>Атмосфера как наиболее динамичная среда характеризуется сложной пространственно-временной динамикой уровней содержания примесей. В каждый данный момент времени уровень загрязненности атмосферы над некоторой территорией или в той или иной точке определяется балансом по отдельным </a:t>
            </a:r>
            <a:r>
              <a:rPr lang="ru-RU" dirty="0" err="1">
                <a:solidFill>
                  <a:schemeClr val="tx1"/>
                </a:solidFill>
              </a:rPr>
              <a:t>поллютантам</a:t>
            </a:r>
            <a:r>
              <a:rPr lang="ru-RU" dirty="0">
                <a:solidFill>
                  <a:schemeClr val="tx1"/>
                </a:solidFill>
              </a:rPr>
              <a:t> и их совокупности. В приходной части баланса находятся: </a:t>
            </a:r>
          </a:p>
          <a:p>
            <a:pPr algn="just"/>
            <a:r>
              <a:rPr lang="ru-RU" dirty="0">
                <a:solidFill>
                  <a:schemeClr val="tx1"/>
                </a:solidFill>
              </a:rPr>
              <a:t>- поступление загрязняющих веществ от совокупности техногенных и естественных источников в пределах рассматриваемой территории;</a:t>
            </a:r>
          </a:p>
          <a:p>
            <a:pPr algn="just"/>
            <a:r>
              <a:rPr lang="ru-RU" dirty="0">
                <a:solidFill>
                  <a:schemeClr val="tx1"/>
                </a:solidFill>
              </a:rPr>
              <a:t>- поступление загрязняющих веществ от источников за пределами рассматриваемой территории, в </a:t>
            </a:r>
            <a:r>
              <a:rPr lang="ru-RU" dirty="0" err="1">
                <a:solidFill>
                  <a:schemeClr val="tx1"/>
                </a:solidFill>
              </a:rPr>
              <a:t>т.ч</a:t>
            </a:r>
            <a:r>
              <a:rPr lang="ru-RU" dirty="0">
                <a:solidFill>
                  <a:schemeClr val="tx1"/>
                </a:solidFill>
              </a:rPr>
              <a:t>. отдаленных (дальний перенос);</a:t>
            </a:r>
          </a:p>
          <a:p>
            <a:pPr algn="just"/>
            <a:r>
              <a:rPr lang="ru-RU" dirty="0">
                <a:solidFill>
                  <a:schemeClr val="tx1"/>
                </a:solidFill>
              </a:rPr>
              <a:t>- образование загрязняющих веществ в результате вторичных химических процессов, протекающих в самой атмосфере.</a:t>
            </a:r>
          </a:p>
          <a:p>
            <a:pPr algn="just"/>
            <a:r>
              <a:rPr lang="ru-RU" dirty="0">
                <a:solidFill>
                  <a:schemeClr val="tx1"/>
                </a:solidFill>
              </a:rPr>
              <a:t>В расходной части баланса находятся:</a:t>
            </a:r>
          </a:p>
          <a:p>
            <a:pPr algn="just"/>
            <a:r>
              <a:rPr lang="ru-RU" dirty="0">
                <a:solidFill>
                  <a:schemeClr val="tx1"/>
                </a:solidFill>
              </a:rPr>
              <a:t>- вынос загрязняющих веществ за пределы рассматриваемой территории;</a:t>
            </a:r>
          </a:p>
          <a:p>
            <a:pPr algn="just"/>
            <a:r>
              <a:rPr lang="ru-RU" dirty="0">
                <a:solidFill>
                  <a:schemeClr val="tx1"/>
                </a:solidFill>
              </a:rPr>
              <a:t>- осаждение загрязняющих веществ на земную поверхность;</a:t>
            </a:r>
          </a:p>
          <a:p>
            <a:pPr algn="just"/>
            <a:r>
              <a:rPr lang="ru-RU" dirty="0">
                <a:solidFill>
                  <a:schemeClr val="tx1"/>
                </a:solidFill>
              </a:rPr>
              <a:t>- разрушение загрязняющих веществ в результате процессов самоочищения.</a:t>
            </a:r>
          </a:p>
          <a:p>
            <a:endParaRPr lang="ru-RU" dirty="0"/>
          </a:p>
        </p:txBody>
      </p:sp>
      <p:sp>
        <p:nvSpPr>
          <p:cNvPr id="4" name="Текст 3"/>
          <p:cNvSpPr>
            <a:spLocks noGrp="1"/>
          </p:cNvSpPr>
          <p:nvPr>
            <p:ph type="body" sz="half" idx="2"/>
          </p:nvPr>
        </p:nvSpPr>
        <p:spPr>
          <a:xfrm>
            <a:off x="1075765" y="3497802"/>
            <a:ext cx="2920171" cy="1659390"/>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615" y="2276872"/>
            <a:ext cx="3934723" cy="3672408"/>
          </a:xfrm>
          <a:prstGeom prst="rect">
            <a:avLst/>
          </a:prstGeom>
        </p:spPr>
      </p:pic>
    </p:spTree>
    <p:extLst>
      <p:ext uri="{BB962C8B-B14F-4D97-AF65-F5344CB8AC3E}">
        <p14:creationId xmlns:p14="http://schemas.microsoft.com/office/powerpoint/2010/main" val="3214617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764704"/>
            <a:ext cx="3636085" cy="1512167"/>
          </a:xfrm>
        </p:spPr>
        <p:txBody>
          <a:bodyPr/>
          <a:lstStyle/>
          <a:p>
            <a:r>
              <a:rPr lang="ru-RU" sz="2000" dirty="0" smtClean="0">
                <a:solidFill>
                  <a:schemeClr val="tx1"/>
                </a:solidFill>
              </a:rPr>
              <a:t>Картографирование </a:t>
            </a:r>
            <a:r>
              <a:rPr lang="ru-RU" sz="2000" dirty="0">
                <a:solidFill>
                  <a:schemeClr val="tx1"/>
                </a:solidFill>
              </a:rPr>
              <a:t>потенциала загрязнения атмосферы</a:t>
            </a:r>
          </a:p>
        </p:txBody>
      </p:sp>
      <p:sp>
        <p:nvSpPr>
          <p:cNvPr id="3" name="Объект 2"/>
          <p:cNvSpPr>
            <a:spLocks noGrp="1"/>
          </p:cNvSpPr>
          <p:nvPr>
            <p:ph idx="1"/>
          </p:nvPr>
        </p:nvSpPr>
        <p:spPr>
          <a:xfrm>
            <a:off x="5148064" y="548680"/>
            <a:ext cx="3744416" cy="5904656"/>
          </a:xfrm>
        </p:spPr>
        <p:txBody>
          <a:bodyPr>
            <a:normAutofit fontScale="77500" lnSpcReduction="20000"/>
          </a:bodyPr>
          <a:lstStyle/>
          <a:p>
            <a:pPr algn="just"/>
            <a:r>
              <a:rPr lang="ru-RU" dirty="0">
                <a:solidFill>
                  <a:schemeClr val="tx1"/>
                </a:solidFill>
              </a:rPr>
              <a:t>Сочетание естественных факторов, обусловливающих высокий уровень загрязнения, образует </a:t>
            </a:r>
            <a:r>
              <a:rPr lang="ru-RU" i="1" dirty="0">
                <a:solidFill>
                  <a:schemeClr val="tx1"/>
                </a:solidFill>
              </a:rPr>
              <a:t>потенциал загрязнения атмосферы (ПЗА)</a:t>
            </a:r>
            <a:r>
              <a:rPr lang="ru-RU" dirty="0">
                <a:solidFill>
                  <a:schemeClr val="tx1"/>
                </a:solidFill>
              </a:rPr>
              <a:t>. Степень реализации потенциала загрязнения атмосферы зависит от наличия и мощности источников загрязнения</a:t>
            </a:r>
            <a:r>
              <a:rPr lang="ru-RU" dirty="0" smtClean="0">
                <a:solidFill>
                  <a:schemeClr val="tx1"/>
                </a:solidFill>
              </a:rPr>
              <a:t>.</a:t>
            </a:r>
          </a:p>
          <a:p>
            <a:pPr algn="just"/>
            <a:r>
              <a:rPr lang="ru-RU" dirty="0">
                <a:solidFill>
                  <a:schemeClr val="tx1"/>
                </a:solidFill>
              </a:rPr>
              <a:t>Климатический ПЗА отражает среднюю повторяемость и степень выраженности НМУ, определяется исходя из средних многолетних характеристик и является стабильной характеристикой. </a:t>
            </a:r>
            <a:endParaRPr lang="ru-RU" dirty="0" smtClean="0">
              <a:solidFill>
                <a:schemeClr val="tx1"/>
              </a:solidFill>
            </a:endParaRPr>
          </a:p>
          <a:p>
            <a:pPr algn="just"/>
            <a:r>
              <a:rPr lang="ru-RU" dirty="0" smtClean="0">
                <a:solidFill>
                  <a:schemeClr val="tx1"/>
                </a:solidFill>
              </a:rPr>
              <a:t>Метеорологический </a:t>
            </a:r>
            <a:r>
              <a:rPr lang="ru-RU" dirty="0">
                <a:solidFill>
                  <a:schemeClr val="tx1"/>
                </a:solidFill>
              </a:rPr>
              <a:t>потенциал загрязнения атмосферы (МПА) определяется конкретными метеоусловиями и постоянно изменяется.</a:t>
            </a:r>
          </a:p>
        </p:txBody>
      </p:sp>
      <p:sp>
        <p:nvSpPr>
          <p:cNvPr id="4" name="Текст 3"/>
          <p:cNvSpPr>
            <a:spLocks noGrp="1"/>
          </p:cNvSpPr>
          <p:nvPr>
            <p:ph type="body" sz="half" idx="2"/>
          </p:nvPr>
        </p:nvSpPr>
        <p:spPr>
          <a:xfrm>
            <a:off x="755576" y="2924944"/>
            <a:ext cx="3024336" cy="1728192"/>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3" y="2610980"/>
            <a:ext cx="5112568" cy="3086975"/>
          </a:xfrm>
          <a:prstGeom prst="rect">
            <a:avLst/>
          </a:prstGeom>
        </p:spPr>
      </p:pic>
    </p:spTree>
    <p:extLst>
      <p:ext uri="{BB962C8B-B14F-4D97-AF65-F5344CB8AC3E}">
        <p14:creationId xmlns:p14="http://schemas.microsoft.com/office/powerpoint/2010/main" val="1220057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92697"/>
            <a:ext cx="3636085" cy="1152128"/>
          </a:xfrm>
        </p:spPr>
        <p:txBody>
          <a:bodyPr/>
          <a:lstStyle/>
          <a:p>
            <a:r>
              <a:rPr lang="ru-RU" sz="2000" i="1" dirty="0">
                <a:solidFill>
                  <a:schemeClr val="tx1"/>
                </a:solidFill>
              </a:rPr>
              <a:t>Метеорологический потенциал загрязнения атмосферы </a:t>
            </a:r>
            <a:endParaRPr lang="ru-RU" sz="2000" dirty="0">
              <a:solidFill>
                <a:schemeClr val="tx1"/>
              </a:solidFill>
            </a:endParaRPr>
          </a:p>
        </p:txBody>
      </p:sp>
      <p:sp>
        <p:nvSpPr>
          <p:cNvPr id="3" name="Объект 2"/>
          <p:cNvSpPr>
            <a:spLocks noGrp="1"/>
          </p:cNvSpPr>
          <p:nvPr>
            <p:ph idx="1"/>
          </p:nvPr>
        </p:nvSpPr>
        <p:spPr>
          <a:xfrm>
            <a:off x="4593515" y="548680"/>
            <a:ext cx="4017085" cy="5544616"/>
          </a:xfrm>
        </p:spPr>
        <p:txBody>
          <a:bodyPr>
            <a:normAutofit fontScale="92500" lnSpcReduction="20000"/>
          </a:bodyPr>
          <a:lstStyle/>
          <a:p>
            <a:r>
              <a:rPr lang="ru-RU" dirty="0">
                <a:solidFill>
                  <a:schemeClr val="tx1"/>
                </a:solidFill>
              </a:rPr>
              <a:t>МПА = (</a:t>
            </a:r>
            <a:r>
              <a:rPr lang="ru-RU" dirty="0" err="1">
                <a:solidFill>
                  <a:schemeClr val="tx1"/>
                </a:solidFill>
              </a:rPr>
              <a:t>Р</a:t>
            </a:r>
            <a:r>
              <a:rPr lang="ru-RU" baseline="-25000" dirty="0" err="1">
                <a:solidFill>
                  <a:schemeClr val="tx1"/>
                </a:solidFill>
              </a:rPr>
              <a:t>сл</a:t>
            </a:r>
            <a:r>
              <a:rPr lang="ru-RU" baseline="-25000" dirty="0">
                <a:solidFill>
                  <a:schemeClr val="tx1"/>
                </a:solidFill>
              </a:rPr>
              <a:t> </a:t>
            </a:r>
            <a:r>
              <a:rPr lang="ru-RU" dirty="0">
                <a:solidFill>
                  <a:schemeClr val="tx1"/>
                </a:solidFill>
              </a:rPr>
              <a:t>+ </a:t>
            </a:r>
            <a:r>
              <a:rPr lang="ru-RU" dirty="0" err="1">
                <a:solidFill>
                  <a:schemeClr val="tx1"/>
                </a:solidFill>
              </a:rPr>
              <a:t>Р</a:t>
            </a:r>
            <a:r>
              <a:rPr lang="ru-RU" baseline="-25000" dirty="0" err="1">
                <a:solidFill>
                  <a:schemeClr val="tx1"/>
                </a:solidFill>
              </a:rPr>
              <a:t>т</a:t>
            </a:r>
            <a:r>
              <a:rPr lang="ru-RU" dirty="0">
                <a:solidFill>
                  <a:schemeClr val="tx1"/>
                </a:solidFill>
              </a:rPr>
              <a:t>)/(</a:t>
            </a:r>
            <a:r>
              <a:rPr lang="ru-RU" dirty="0" err="1">
                <a:solidFill>
                  <a:schemeClr val="tx1"/>
                </a:solidFill>
              </a:rPr>
              <a:t>Р</a:t>
            </a:r>
            <a:r>
              <a:rPr lang="ru-RU" baseline="-25000" dirty="0" err="1">
                <a:solidFill>
                  <a:schemeClr val="tx1"/>
                </a:solidFill>
              </a:rPr>
              <a:t>о</a:t>
            </a:r>
            <a:r>
              <a:rPr lang="ru-RU" dirty="0">
                <a:solidFill>
                  <a:schemeClr val="tx1"/>
                </a:solidFill>
              </a:rPr>
              <a:t> + </a:t>
            </a:r>
            <a:r>
              <a:rPr lang="ru-RU" dirty="0" err="1">
                <a:solidFill>
                  <a:schemeClr val="tx1"/>
                </a:solidFill>
              </a:rPr>
              <a:t>Р</a:t>
            </a:r>
            <a:r>
              <a:rPr lang="ru-RU" baseline="-25000" dirty="0" err="1">
                <a:solidFill>
                  <a:schemeClr val="tx1"/>
                </a:solidFill>
              </a:rPr>
              <a:t>в</a:t>
            </a:r>
            <a:r>
              <a:rPr lang="ru-RU" dirty="0">
                <a:solidFill>
                  <a:schemeClr val="tx1"/>
                </a:solidFill>
              </a:rPr>
              <a:t>), где:</a:t>
            </a:r>
          </a:p>
          <a:p>
            <a:r>
              <a:rPr lang="ru-RU" dirty="0">
                <a:solidFill>
                  <a:schemeClr val="tx1"/>
                </a:solidFill>
              </a:rPr>
              <a:t> </a:t>
            </a:r>
          </a:p>
          <a:p>
            <a:pPr algn="just"/>
            <a:r>
              <a:rPr lang="ru-RU" dirty="0" err="1">
                <a:solidFill>
                  <a:schemeClr val="tx1"/>
                </a:solidFill>
              </a:rPr>
              <a:t>Р</a:t>
            </a:r>
            <a:r>
              <a:rPr lang="ru-RU" baseline="-25000" dirty="0" err="1">
                <a:solidFill>
                  <a:schemeClr val="tx1"/>
                </a:solidFill>
              </a:rPr>
              <a:t>сл</a:t>
            </a:r>
            <a:r>
              <a:rPr lang="ru-RU" dirty="0">
                <a:solidFill>
                  <a:schemeClr val="tx1"/>
                </a:solidFill>
              </a:rPr>
              <a:t> – повторяемость слабых ветров (0-1 м/сек), </a:t>
            </a:r>
          </a:p>
          <a:p>
            <a:pPr algn="just"/>
            <a:r>
              <a:rPr lang="ru-RU" dirty="0" err="1">
                <a:solidFill>
                  <a:schemeClr val="tx1"/>
                </a:solidFill>
              </a:rPr>
              <a:t>Р</a:t>
            </a:r>
            <a:r>
              <a:rPr lang="ru-RU" baseline="-25000" dirty="0" err="1">
                <a:solidFill>
                  <a:schemeClr val="tx1"/>
                </a:solidFill>
              </a:rPr>
              <a:t>т</a:t>
            </a:r>
            <a:r>
              <a:rPr lang="ru-RU" dirty="0">
                <a:solidFill>
                  <a:schemeClr val="tx1"/>
                </a:solidFill>
              </a:rPr>
              <a:t> – повторяемость дней с туманом, </a:t>
            </a:r>
          </a:p>
          <a:p>
            <a:pPr algn="just"/>
            <a:r>
              <a:rPr lang="ru-RU" dirty="0" err="1">
                <a:solidFill>
                  <a:schemeClr val="tx1"/>
                </a:solidFill>
              </a:rPr>
              <a:t>Р</a:t>
            </a:r>
            <a:r>
              <a:rPr lang="ru-RU" baseline="-25000" dirty="0" err="1">
                <a:solidFill>
                  <a:schemeClr val="tx1"/>
                </a:solidFill>
              </a:rPr>
              <a:t>о</a:t>
            </a:r>
            <a:r>
              <a:rPr lang="ru-RU" dirty="0">
                <a:solidFill>
                  <a:schemeClr val="tx1"/>
                </a:solidFill>
              </a:rPr>
              <a:t> – повторяемость дней с осадками 0,5 мм и более, </a:t>
            </a:r>
          </a:p>
          <a:p>
            <a:pPr algn="just"/>
            <a:r>
              <a:rPr lang="ru-RU" dirty="0" err="1">
                <a:solidFill>
                  <a:schemeClr val="tx1"/>
                </a:solidFill>
              </a:rPr>
              <a:t>Р</a:t>
            </a:r>
            <a:r>
              <a:rPr lang="ru-RU" baseline="-25000" dirty="0" err="1">
                <a:solidFill>
                  <a:schemeClr val="tx1"/>
                </a:solidFill>
              </a:rPr>
              <a:t>в</a:t>
            </a:r>
            <a:r>
              <a:rPr lang="ru-RU" dirty="0">
                <a:solidFill>
                  <a:schemeClr val="tx1"/>
                </a:solidFill>
              </a:rPr>
              <a:t> – повторяемость скорости ветра 6 м/сек и более.</a:t>
            </a:r>
          </a:p>
          <a:p>
            <a:pPr algn="just"/>
            <a:r>
              <a:rPr lang="ru-RU" dirty="0">
                <a:solidFill>
                  <a:schemeClr val="tx1"/>
                </a:solidFill>
              </a:rPr>
              <a:t>Карты МПА могут создаваться для средних многолетних характеристик того или иного месяца (или иного интервала), осредненных величин за конкретный отрезок времени, либо по состоянию на определенные момент (день и час). </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454" y="1844823"/>
            <a:ext cx="3174482" cy="4667105"/>
          </a:xfrm>
          <a:prstGeom prst="rect">
            <a:avLst/>
          </a:prstGeom>
        </p:spPr>
      </p:pic>
    </p:spTree>
    <p:extLst>
      <p:ext uri="{BB962C8B-B14F-4D97-AF65-F5344CB8AC3E}">
        <p14:creationId xmlns:p14="http://schemas.microsoft.com/office/powerpoint/2010/main" val="1137600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3636085" cy="1296145"/>
          </a:xfrm>
        </p:spPr>
        <p:txBody>
          <a:bodyPr/>
          <a:lstStyle/>
          <a:p>
            <a:r>
              <a:rPr lang="ru-RU" sz="2000" dirty="0">
                <a:solidFill>
                  <a:schemeClr val="tx1"/>
                </a:solidFill>
              </a:rPr>
              <a:t>Картографирование источников загрязнения </a:t>
            </a:r>
            <a:r>
              <a:rPr lang="ru-RU" sz="2000" dirty="0" smtClean="0">
                <a:solidFill>
                  <a:schemeClr val="tx1"/>
                </a:solidFill>
              </a:rPr>
              <a:t>атмосферы (крупный масштаб)</a:t>
            </a:r>
            <a:endParaRPr lang="ru-RU" sz="2000" dirty="0">
              <a:solidFill>
                <a:schemeClr val="tx1"/>
              </a:solidFill>
            </a:endParaRPr>
          </a:p>
        </p:txBody>
      </p:sp>
      <p:sp>
        <p:nvSpPr>
          <p:cNvPr id="3" name="Объект 2"/>
          <p:cNvSpPr>
            <a:spLocks noGrp="1"/>
          </p:cNvSpPr>
          <p:nvPr>
            <p:ph idx="1"/>
          </p:nvPr>
        </p:nvSpPr>
        <p:spPr>
          <a:xfrm>
            <a:off x="5364088" y="332656"/>
            <a:ext cx="3600400" cy="6192688"/>
          </a:xfrm>
        </p:spPr>
        <p:txBody>
          <a:bodyPr>
            <a:noAutofit/>
          </a:bodyPr>
          <a:lstStyle/>
          <a:p>
            <a:pPr marL="0" indent="0" algn="just">
              <a:spcBef>
                <a:spcPts val="0"/>
              </a:spcBef>
              <a:spcAft>
                <a:spcPts val="0"/>
              </a:spcAft>
            </a:pPr>
            <a:r>
              <a:rPr lang="ru-RU" sz="1600" dirty="0">
                <a:solidFill>
                  <a:schemeClr val="tx1"/>
                </a:solidFill>
              </a:rPr>
              <a:t>Картографирование источников загрязнения атмосферы проводится на основе данных инвентаризаций, статистической отчетности об объемах выбросов и обобщающих материалов. Картографирование на основе данных инвентаризаций проводится при разработке материалов экологического нормирования (тома ПДВ предприятий, материалы ОВОС), на генеральных планах предприятий, в масштабах 1:500 - 1:5000. При этом показывается плановое положение источников выбросов, включенных в инвентаризацию, и их номера по списку. Характеристика источников (наименование, удельные выбросы отдельных ингредиентов в г/сек., режим работы источника) дается в табличных материалах и используется для расчетов рассеяния максимальных разовых выбросов.</a:t>
            </a:r>
          </a:p>
        </p:txBody>
      </p:sp>
      <p:sp>
        <p:nvSpPr>
          <p:cNvPr id="4" name="Текст 3"/>
          <p:cNvSpPr>
            <a:spLocks noGrp="1"/>
          </p:cNvSpPr>
          <p:nvPr>
            <p:ph type="body" sz="half" idx="2"/>
          </p:nvPr>
        </p:nvSpPr>
        <p:spPr>
          <a:xfrm>
            <a:off x="755576" y="2636912"/>
            <a:ext cx="3388660" cy="2139518"/>
          </a:xfrm>
        </p:spPr>
        <p:txBody>
          <a:bodyPr/>
          <a:lstStyle/>
          <a:p>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276872"/>
            <a:ext cx="4992624" cy="2444496"/>
          </a:xfrm>
          <a:prstGeom prst="rect">
            <a:avLst/>
          </a:prstGeom>
        </p:spPr>
      </p:pic>
    </p:spTree>
    <p:extLst>
      <p:ext uri="{BB962C8B-B14F-4D97-AF65-F5344CB8AC3E}">
        <p14:creationId xmlns:p14="http://schemas.microsoft.com/office/powerpoint/2010/main" val="945265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76672"/>
            <a:ext cx="8352928" cy="6001643"/>
          </a:xfrm>
          <a:prstGeom prst="rect">
            <a:avLst/>
          </a:prstGeom>
        </p:spPr>
        <p:txBody>
          <a:bodyPr wrap="square">
            <a:spAutoFit/>
          </a:bodyPr>
          <a:lstStyle/>
          <a:p>
            <a:pPr algn="just"/>
            <a:r>
              <a:rPr lang="ru-RU" sz="1600" b="1" dirty="0"/>
              <a:t>Понятия экологической ситуации, экологической обстановки </a:t>
            </a:r>
            <a:r>
              <a:rPr lang="ru-RU" sz="1600" dirty="0"/>
              <a:t>и другие, связанные с ними, вошли в употребление в научной, нормативной и профессиональной литературе в 1990-х гг., в период обостренного общественного интереса к экологическим проблемам. В первой по времени появления обобщающей работе Б.И. </a:t>
            </a:r>
            <a:r>
              <a:rPr lang="ru-RU" sz="1600" dirty="0" err="1"/>
              <a:t>Кочуров</a:t>
            </a:r>
            <a:r>
              <a:rPr lang="ru-RU" sz="1600" dirty="0"/>
              <a:t> [1, стр. 8] определил экологическую ситуацию как сочетание различных, в том числе позитивных и негативных с точки зрения проживания и состояния здоровья человека условий и факторов, создающих определенную экологическую обстановку на территории, разной степени благоприятности или неблагополучия. Экологическая обстановка при этом была определена как конкретное состояние окружающей человека среды, обусловленное взаимодействием природы и хозяйственной деятельности человека</a:t>
            </a:r>
            <a:r>
              <a:rPr lang="ru-RU" sz="1600" dirty="0" smtClean="0"/>
              <a:t>.</a:t>
            </a:r>
          </a:p>
          <a:p>
            <a:pPr algn="just"/>
            <a:endParaRPr lang="ru-RU" sz="1600" dirty="0" smtClean="0"/>
          </a:p>
          <a:p>
            <a:pPr algn="just"/>
            <a:r>
              <a:rPr lang="ru-RU" sz="1600" dirty="0"/>
              <a:t>Экологическая обстановка (как и экологическая ситуация, включающая совокупность и последовательную смену обстановок) - совокупность химических и физических параметров всех взаимодействующих между собой компонентов окружающей среды, включая также состояние биоразнообразия и геодинамическую обстановку. </a:t>
            </a:r>
            <a:endParaRPr lang="ru-RU" sz="1600" dirty="0" smtClean="0"/>
          </a:p>
          <a:p>
            <a:pPr algn="just"/>
            <a:endParaRPr lang="ru-RU" sz="1600" dirty="0" smtClean="0"/>
          </a:p>
          <a:p>
            <a:pPr algn="just"/>
            <a:r>
              <a:rPr lang="ru-RU" sz="1600" dirty="0"/>
              <a:t>Следствием (но не составной частью!) экологических обстановок и ситуаций являются медико-географические обстановки и ситуации, также характеризующиеся крайне сложной пространственной изменчивостью и временной динамикой. Медико-географические обстановки и ситуации соотносятся с экологическими неоднозначно, поскольку отражают воздействие не только экологических, но и социально-экономических и климатических факторов, как минимум не уступающих экологическим по силе своего воздействия на людей. </a:t>
            </a:r>
            <a:endParaRPr lang="ru-RU" sz="1600" dirty="0"/>
          </a:p>
        </p:txBody>
      </p:sp>
    </p:spTree>
    <p:extLst>
      <p:ext uri="{BB962C8B-B14F-4D97-AF65-F5344CB8AC3E}">
        <p14:creationId xmlns:p14="http://schemas.microsoft.com/office/powerpoint/2010/main" val="470519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3636085" cy="1258493"/>
          </a:xfrm>
        </p:spPr>
        <p:txBody>
          <a:bodyPr/>
          <a:lstStyle/>
          <a:p>
            <a:r>
              <a:rPr lang="ru-RU" sz="2000" dirty="0">
                <a:solidFill>
                  <a:schemeClr val="tx1"/>
                </a:solidFill>
              </a:rPr>
              <a:t>Картографирование источников загрязнения атмосферы </a:t>
            </a:r>
            <a:r>
              <a:rPr lang="ru-RU" sz="2000" dirty="0" smtClean="0">
                <a:solidFill>
                  <a:schemeClr val="tx1"/>
                </a:solidFill>
              </a:rPr>
              <a:t>(мелкий </a:t>
            </a:r>
            <a:r>
              <a:rPr lang="ru-RU" sz="2000" dirty="0">
                <a:solidFill>
                  <a:schemeClr val="tx1"/>
                </a:solidFill>
              </a:rPr>
              <a:t>масштаб)</a:t>
            </a:r>
          </a:p>
        </p:txBody>
      </p:sp>
      <p:sp>
        <p:nvSpPr>
          <p:cNvPr id="3" name="Объект 2"/>
          <p:cNvSpPr>
            <a:spLocks noGrp="1"/>
          </p:cNvSpPr>
          <p:nvPr>
            <p:ph idx="1"/>
          </p:nvPr>
        </p:nvSpPr>
        <p:spPr>
          <a:xfrm>
            <a:off x="5436096" y="188640"/>
            <a:ext cx="3456384" cy="6336704"/>
          </a:xfrm>
        </p:spPr>
        <p:txBody>
          <a:bodyPr>
            <a:normAutofit fontScale="77500" lnSpcReduction="20000"/>
          </a:bodyPr>
          <a:lstStyle/>
          <a:p>
            <a:pPr algn="just"/>
            <a:r>
              <a:rPr lang="ru-RU" dirty="0">
                <a:solidFill>
                  <a:schemeClr val="tx1"/>
                </a:solidFill>
              </a:rPr>
              <a:t>Картографирование на основе данных статистической отчетности (формы 2-ТП воздух) выполняется в крупных масштабах (1:25000-1:50000), для территорий городов и их частей. При этом для показа объемов и структуры выбросов обычно используются структурные </a:t>
            </a:r>
            <a:r>
              <a:rPr lang="ru-RU" dirty="0" smtClean="0">
                <a:solidFill>
                  <a:schemeClr val="tx1"/>
                </a:solidFill>
              </a:rPr>
              <a:t>значки. </a:t>
            </a:r>
            <a:r>
              <a:rPr lang="ru-RU" dirty="0">
                <a:solidFill>
                  <a:schemeClr val="tx1"/>
                </a:solidFill>
              </a:rPr>
              <a:t>Размер знака должен соответствовать суммарной величине выбросов, а внутренняя структура – раскрывать состав выброса по основным ингредиентам.</a:t>
            </a:r>
          </a:p>
          <a:p>
            <a:pPr algn="just"/>
            <a:r>
              <a:rPr lang="ru-RU" dirty="0">
                <a:solidFill>
                  <a:schemeClr val="tx1"/>
                </a:solidFill>
              </a:rPr>
              <a:t>Картографирование на основе обобщающих материалов по городам и крупным регионам выполняется в средних и мелких масштабах, обычно с использованием соответственно значков и картограмм. </a:t>
            </a:r>
          </a:p>
        </p:txBody>
      </p:sp>
      <p:sp>
        <p:nvSpPr>
          <p:cNvPr id="4" name="Текст 3"/>
          <p:cNvSpPr>
            <a:spLocks noGrp="1"/>
          </p:cNvSpPr>
          <p:nvPr>
            <p:ph type="body" sz="half" idx="2"/>
          </p:nvPr>
        </p:nvSpPr>
        <p:spPr>
          <a:xfrm>
            <a:off x="683568" y="3140968"/>
            <a:ext cx="3388660" cy="2139518"/>
          </a:xfrm>
        </p:spPr>
        <p:txBody>
          <a:bodyPr/>
          <a:lstStyle/>
          <a:p>
            <a:endParaRPr lang="ru-RU" dirty="0"/>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844823"/>
            <a:ext cx="5184576" cy="4199506"/>
          </a:xfrm>
        </p:spPr>
      </p:pic>
    </p:spTree>
    <p:extLst>
      <p:ext uri="{BB962C8B-B14F-4D97-AF65-F5344CB8AC3E}">
        <p14:creationId xmlns:p14="http://schemas.microsoft.com/office/powerpoint/2010/main" val="522440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4896544" cy="1008112"/>
          </a:xfrm>
        </p:spPr>
        <p:txBody>
          <a:bodyPr/>
          <a:lstStyle/>
          <a:p>
            <a:r>
              <a:rPr lang="ru-RU" sz="2000" dirty="0">
                <a:solidFill>
                  <a:schemeClr val="tx1"/>
                </a:solidFill>
              </a:rPr>
              <a:t>Картографирование уровней загрязнения </a:t>
            </a:r>
            <a:r>
              <a:rPr lang="ru-RU" sz="2000" dirty="0" smtClean="0">
                <a:solidFill>
                  <a:schemeClr val="tx1"/>
                </a:solidFill>
              </a:rPr>
              <a:t>атмосферы (новейшие зарубежные достижения)</a:t>
            </a:r>
            <a:endParaRPr lang="ru-RU" sz="2000" dirty="0">
              <a:solidFill>
                <a:schemeClr val="tx1"/>
              </a:solidFill>
            </a:endParaRPr>
          </a:p>
        </p:txBody>
      </p:sp>
      <p:sp>
        <p:nvSpPr>
          <p:cNvPr id="3" name="Объект 2"/>
          <p:cNvSpPr>
            <a:spLocks noGrp="1"/>
          </p:cNvSpPr>
          <p:nvPr>
            <p:ph idx="1"/>
          </p:nvPr>
        </p:nvSpPr>
        <p:spPr>
          <a:xfrm>
            <a:off x="323528" y="4437112"/>
            <a:ext cx="8640960" cy="2160240"/>
          </a:xfrm>
        </p:spPr>
        <p:txBody>
          <a:bodyPr>
            <a:normAutofit fontScale="77500" lnSpcReduction="20000"/>
          </a:bodyPr>
          <a:lstStyle/>
          <a:p>
            <a:pPr algn="just"/>
            <a:r>
              <a:rPr lang="ru-RU" dirty="0">
                <a:solidFill>
                  <a:schemeClr val="tx1"/>
                </a:solidFill>
              </a:rPr>
              <a:t>В настоящее время развитие методов дистанционного зондирования произвело подлинную революцию в области изучения атмосферных загрязнений. Стало возможным создание </a:t>
            </a:r>
            <a:r>
              <a:rPr lang="ru-RU" dirty="0" err="1">
                <a:solidFill>
                  <a:schemeClr val="tx1"/>
                </a:solidFill>
              </a:rPr>
              <a:t>изолинейных</a:t>
            </a:r>
            <a:r>
              <a:rPr lang="ru-RU" dirty="0">
                <a:solidFill>
                  <a:schemeClr val="tx1"/>
                </a:solidFill>
              </a:rPr>
              <a:t> карт, показывающих с большой детальностью усредненные пространственное распределение наиболее распространенных загрязняющих веществ. Так, </a:t>
            </a:r>
            <a:r>
              <a:rPr lang="ru-RU" dirty="0" err="1">
                <a:solidFill>
                  <a:schemeClr val="tx1"/>
                </a:solidFill>
              </a:rPr>
              <a:t>Гейдельбергским</a:t>
            </a:r>
            <a:r>
              <a:rPr lang="ru-RU" dirty="0">
                <a:solidFill>
                  <a:schemeClr val="tx1"/>
                </a:solidFill>
              </a:rPr>
              <a:t> университетом (Германия), на основе использования сканирующего абсорбционного спектрометра SCIAMACHY, установленного на искусственном спутнике Земли Европейского космического агентства </a:t>
            </a:r>
            <a:r>
              <a:rPr lang="en-US" dirty="0">
                <a:solidFill>
                  <a:schemeClr val="tx1"/>
                </a:solidFill>
              </a:rPr>
              <a:t>ENVISAT</a:t>
            </a:r>
            <a:r>
              <a:rPr lang="ru-RU" dirty="0">
                <a:solidFill>
                  <a:schemeClr val="tx1"/>
                </a:solidFill>
              </a:rPr>
              <a:t>), создана мировая спутниковая карта загрязнения атмосферы оксидами </a:t>
            </a:r>
            <a:r>
              <a:rPr lang="ru-RU" dirty="0" smtClean="0">
                <a:solidFill>
                  <a:schemeClr val="tx1"/>
                </a:solidFill>
              </a:rPr>
              <a:t>азота.</a:t>
            </a:r>
            <a:endParaRPr lang="ru-RU" dirty="0">
              <a:solidFill>
                <a:schemeClr val="tx1"/>
              </a:solidFill>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671" y="1427074"/>
            <a:ext cx="8462067" cy="2938030"/>
          </a:xfrm>
          <a:prstGeom prst="rect">
            <a:avLst/>
          </a:prstGeom>
        </p:spPr>
      </p:pic>
    </p:spTree>
    <p:extLst>
      <p:ext uri="{BB962C8B-B14F-4D97-AF65-F5344CB8AC3E}">
        <p14:creationId xmlns:p14="http://schemas.microsoft.com/office/powerpoint/2010/main" val="3663234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8352928" cy="648072"/>
          </a:xfrm>
        </p:spPr>
        <p:txBody>
          <a:bodyPr/>
          <a:lstStyle/>
          <a:p>
            <a:r>
              <a:rPr lang="ru-RU" sz="2000" dirty="0">
                <a:solidFill>
                  <a:schemeClr val="tx1"/>
                </a:solidFill>
              </a:rPr>
              <a:t>Картографирование уровней загрязнения атмосферы (новейшие зарубежные </a:t>
            </a:r>
            <a:r>
              <a:rPr lang="ru-RU" sz="2000" dirty="0" smtClean="0">
                <a:solidFill>
                  <a:schemeClr val="tx1"/>
                </a:solidFill>
              </a:rPr>
              <a:t>достижения, продолжение)</a:t>
            </a:r>
            <a:endParaRPr lang="ru-RU" sz="2000" dirty="0">
              <a:solidFill>
                <a:schemeClr val="tx1"/>
              </a:solidFill>
            </a:endParaRPr>
          </a:p>
        </p:txBody>
      </p:sp>
      <p:sp>
        <p:nvSpPr>
          <p:cNvPr id="3" name="Объект 2"/>
          <p:cNvSpPr>
            <a:spLocks noGrp="1"/>
          </p:cNvSpPr>
          <p:nvPr>
            <p:ph idx="1"/>
          </p:nvPr>
        </p:nvSpPr>
        <p:spPr>
          <a:xfrm>
            <a:off x="179512" y="5229200"/>
            <a:ext cx="8856984" cy="1512168"/>
          </a:xfrm>
        </p:spPr>
        <p:txBody>
          <a:bodyPr>
            <a:normAutofit fontScale="70000" lnSpcReduction="20000"/>
          </a:bodyPr>
          <a:lstStyle/>
          <a:p>
            <a:pPr algn="just"/>
            <a:r>
              <a:rPr lang="ru-RU" dirty="0">
                <a:solidFill>
                  <a:schemeClr val="tx1"/>
                </a:solidFill>
              </a:rPr>
              <a:t>В рамках проекта aqicn.org / waqi.info в режиме реального времени доступна информация о качестве воздуха почти в 1000 городов 60 стран мира. Однако в силу крайне неудачной методики (основанный на законе США о чистом воздухе 1990 г. набор из 6 веществ и обобщающий их индекс), с учетом американских же стандартов, фактически сводятся к одному веществу – взвешенным частицам РМ</a:t>
            </a:r>
            <a:r>
              <a:rPr lang="ru-RU" baseline="-25000" dirty="0">
                <a:solidFill>
                  <a:schemeClr val="tx1"/>
                </a:solidFill>
              </a:rPr>
              <a:t>2,5</a:t>
            </a:r>
            <a:r>
              <a:rPr lang="ru-RU" dirty="0">
                <a:solidFill>
                  <a:schemeClr val="tx1"/>
                </a:solidFill>
              </a:rPr>
              <a:t>, имеющим к тому же преимущественно природное происхождение. Это не столько просвещают экологически ориентированную общественность, сколько вводит ее в заблуждение.</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369" y="774894"/>
            <a:ext cx="6696744" cy="4022258"/>
          </a:xfrm>
          <a:prstGeom prst="rect">
            <a:avLst/>
          </a:prstGeom>
        </p:spPr>
      </p:pic>
      <p:sp>
        <p:nvSpPr>
          <p:cNvPr id="4" name="Прямоугольник 3"/>
          <p:cNvSpPr/>
          <p:nvPr/>
        </p:nvSpPr>
        <p:spPr>
          <a:xfrm>
            <a:off x="2411760" y="4797152"/>
            <a:ext cx="3308919" cy="369332"/>
          </a:xfrm>
          <a:prstGeom prst="rect">
            <a:avLst/>
          </a:prstGeom>
        </p:spPr>
        <p:txBody>
          <a:bodyPr wrap="none">
            <a:spAutoFit/>
          </a:bodyPr>
          <a:lstStyle/>
          <a:p>
            <a:r>
              <a:rPr lang="en-US" dirty="0"/>
              <a:t>http://aqicn.org/map/world/</a:t>
            </a:r>
            <a:endParaRPr lang="ru-RU" dirty="0"/>
          </a:p>
        </p:txBody>
      </p:sp>
    </p:spTree>
    <p:extLst>
      <p:ext uri="{BB962C8B-B14F-4D97-AF65-F5344CB8AC3E}">
        <p14:creationId xmlns:p14="http://schemas.microsoft.com/office/powerpoint/2010/main" val="1220516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557294" y="5229200"/>
            <a:ext cx="8352928" cy="1152128"/>
          </a:xfrm>
        </p:spPr>
        <p:txBody>
          <a:bodyPr>
            <a:normAutofit fontScale="92500" lnSpcReduction="20000"/>
          </a:bodyPr>
          <a:lstStyle/>
          <a:p>
            <a:endParaRPr lang="en-US" sz="1800" dirty="0" smtClean="0">
              <a:solidFill>
                <a:schemeClr val="tx1"/>
              </a:solidFill>
            </a:endParaRPr>
          </a:p>
          <a:p>
            <a:pPr algn="just"/>
            <a:r>
              <a:rPr lang="ru-RU" sz="1800" dirty="0" smtClean="0">
                <a:solidFill>
                  <a:schemeClr val="tx1"/>
                </a:solidFill>
              </a:rPr>
              <a:t>Новый американский проект </a:t>
            </a:r>
            <a:r>
              <a:rPr lang="en-US" sz="1800" dirty="0">
                <a:solidFill>
                  <a:schemeClr val="tx1"/>
                </a:solidFill>
              </a:rPr>
              <a:t>https://</a:t>
            </a:r>
            <a:r>
              <a:rPr lang="en-US" sz="1800" dirty="0" smtClean="0">
                <a:solidFill>
                  <a:schemeClr val="tx1"/>
                </a:solidFill>
              </a:rPr>
              <a:t>airvisual.com/earth</a:t>
            </a:r>
            <a:r>
              <a:rPr lang="ru-RU" sz="1800" dirty="0" smtClean="0">
                <a:solidFill>
                  <a:schemeClr val="tx1"/>
                </a:solidFill>
              </a:rPr>
              <a:t>  основывается на спутниковых данных, не привязан к городам и потому еще более четко выражает тенденцию сведения атмосферного загрязнения к запыленности.</a:t>
            </a:r>
          </a:p>
          <a:p>
            <a:endParaRPr lang="ru-RU" sz="1800" dirty="0">
              <a:solidFill>
                <a:schemeClr val="tx1"/>
              </a:solidFill>
            </a:endParaRPr>
          </a:p>
        </p:txBody>
      </p:sp>
      <p:sp>
        <p:nvSpPr>
          <p:cNvPr id="3" name="Заголовок 2"/>
          <p:cNvSpPr>
            <a:spLocks noGrp="1"/>
          </p:cNvSpPr>
          <p:nvPr>
            <p:ph type="ctrTitle"/>
          </p:nvPr>
        </p:nvSpPr>
        <p:spPr>
          <a:xfrm>
            <a:off x="539552" y="260648"/>
            <a:ext cx="7175351" cy="4536504"/>
          </a:xfrm>
        </p:spPr>
        <p:txBody>
          <a:bodyPr/>
          <a:lstStyle/>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94" y="188640"/>
            <a:ext cx="8125935" cy="4968552"/>
          </a:xfrm>
          <a:prstGeom prst="rect">
            <a:avLst/>
          </a:prstGeom>
        </p:spPr>
      </p:pic>
    </p:spTree>
    <p:extLst>
      <p:ext uri="{BB962C8B-B14F-4D97-AF65-F5344CB8AC3E}">
        <p14:creationId xmlns:p14="http://schemas.microsoft.com/office/powerpoint/2010/main" val="755790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28" y="1196752"/>
            <a:ext cx="8684922" cy="4713655"/>
          </a:xfrm>
          <a:prstGeom prst="rect">
            <a:avLst/>
          </a:prstGeom>
        </p:spPr>
      </p:pic>
    </p:spTree>
    <p:extLst>
      <p:ext uri="{BB962C8B-B14F-4D97-AF65-F5344CB8AC3E}">
        <p14:creationId xmlns:p14="http://schemas.microsoft.com/office/powerpoint/2010/main" val="377195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719572" y="5013176"/>
            <a:ext cx="7992888" cy="1584175"/>
          </a:xfrm>
        </p:spPr>
        <p:txBody>
          <a:bodyPr>
            <a:normAutofit fontScale="85000" lnSpcReduction="20000"/>
          </a:bodyPr>
          <a:lstStyle/>
          <a:p>
            <a:pPr algn="just"/>
            <a:r>
              <a:rPr lang="ru-RU" b="1" i="1" dirty="0">
                <a:solidFill>
                  <a:schemeClr val="tx1"/>
                </a:solidFill>
              </a:rPr>
              <a:t>Долговременное (осредненное за длительный период) загрязнение воздуха</a:t>
            </a:r>
            <a:r>
              <a:rPr lang="ru-RU" dirty="0">
                <a:solidFill>
                  <a:schemeClr val="tx1"/>
                </a:solidFill>
              </a:rPr>
              <a:t> может быть охарактеризовано по прямым или косвенным данным. Картографирование по прямым данным наблюдений на стационарных постах дает наиболее точную количественную характеристику загрязнения, но степень ее детальности лимитируется малым числом таких постов. В Российской Федерации по состоянию на </a:t>
            </a:r>
            <a:r>
              <a:rPr lang="ru-RU" dirty="0" smtClean="0">
                <a:solidFill>
                  <a:schemeClr val="tx1"/>
                </a:solidFill>
              </a:rPr>
              <a:t>2005 </a:t>
            </a:r>
            <a:r>
              <a:rPr lang="ru-RU" dirty="0">
                <a:solidFill>
                  <a:schemeClr val="tx1"/>
                </a:solidFill>
              </a:rPr>
              <a:t>год такие наблюдения велись на 664 постах в 284 </a:t>
            </a:r>
            <a:r>
              <a:rPr lang="ru-RU" dirty="0" smtClean="0">
                <a:solidFill>
                  <a:schemeClr val="tx1"/>
                </a:solidFill>
              </a:rPr>
              <a:t>городах.</a:t>
            </a:r>
            <a:endParaRPr lang="ru-RU" dirty="0">
              <a:solidFill>
                <a:schemeClr val="tx1"/>
              </a:solidFill>
            </a:endParaRPr>
          </a:p>
        </p:txBody>
      </p:sp>
      <p:pic>
        <p:nvPicPr>
          <p:cNvPr id="1026" name="Picture 2" descr="D:\Users\Sturman\NAUKA\STATYA\атм.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37583"/>
            <a:ext cx="7272808" cy="4799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44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76673"/>
            <a:ext cx="3636085" cy="864096"/>
          </a:xfrm>
        </p:spPr>
        <p:txBody>
          <a:bodyPr/>
          <a:lstStyle/>
          <a:p>
            <a:r>
              <a:rPr lang="ru-RU" sz="2000" dirty="0" smtClean="0">
                <a:solidFill>
                  <a:schemeClr val="tx1"/>
                </a:solidFill>
              </a:rPr>
              <a:t>Картографирование по данным наблюдений на постах</a:t>
            </a:r>
            <a:endParaRPr lang="ru-RU" sz="2000" dirty="0">
              <a:solidFill>
                <a:schemeClr val="tx1"/>
              </a:solidFill>
            </a:endParaRPr>
          </a:p>
        </p:txBody>
      </p:sp>
      <p:sp>
        <p:nvSpPr>
          <p:cNvPr id="3" name="Объект 2"/>
          <p:cNvSpPr>
            <a:spLocks noGrp="1"/>
          </p:cNvSpPr>
          <p:nvPr>
            <p:ph idx="1"/>
          </p:nvPr>
        </p:nvSpPr>
        <p:spPr>
          <a:xfrm>
            <a:off x="4716016" y="188640"/>
            <a:ext cx="4176464" cy="6480720"/>
          </a:xfrm>
        </p:spPr>
        <p:txBody>
          <a:bodyPr>
            <a:normAutofit fontScale="55000" lnSpcReduction="20000"/>
          </a:bodyPr>
          <a:lstStyle/>
          <a:p>
            <a:pPr algn="just"/>
            <a:r>
              <a:rPr lang="ru-RU" dirty="0">
                <a:solidFill>
                  <a:schemeClr val="tx1"/>
                </a:solidFill>
              </a:rPr>
              <a:t>Число постов в городах зависит от их населения и объемов промышленных выбросов и составляет от 1 до 10-20. Из-за ограниченности числа постов при картографировании по прямым данным интерполяция выполняется схематично, практически без учета планировочной структуры </a:t>
            </a:r>
            <a:r>
              <a:rPr lang="ru-RU" dirty="0" smtClean="0">
                <a:solidFill>
                  <a:schemeClr val="tx1"/>
                </a:solidFill>
              </a:rPr>
              <a:t>городов. </a:t>
            </a:r>
            <a:r>
              <a:rPr lang="ru-RU" dirty="0">
                <a:solidFill>
                  <a:schemeClr val="tx1"/>
                </a:solidFill>
              </a:rPr>
              <a:t>Необходимо также отметить, что сопоставление характеристик загрязнения по разным постам не всегда бывает корректным вследствие разнообразия условий размещения постов. Посты могут размещаться вблизи предприятий и промышленных зон, на автомагистралях, в жилых и зеленых зонах и т.д., причем количество функциональных зон каждого типа намного превышает число приуроченных к ним постов. Это позволяет решить задачу получения общегородских характеристик, дифференцированных по функциональным зонам, но делает весьма проблематичной возможность интерполяции между постами. Расстояния между постами в городах обычно бывает порядка километров, и функциональные зоны между ними сменяют друг друга неоднократно</a:t>
            </a:r>
            <a:r>
              <a:rPr lang="ru-RU" dirty="0" smtClean="0">
                <a:solidFill>
                  <a:schemeClr val="tx1"/>
                </a:solidFill>
              </a:rPr>
              <a:t>.</a:t>
            </a:r>
          </a:p>
          <a:p>
            <a:pPr algn="just"/>
            <a:r>
              <a:rPr lang="ru-RU" dirty="0">
                <a:solidFill>
                  <a:schemeClr val="tx1"/>
                </a:solidFill>
              </a:rPr>
              <a:t>И</a:t>
            </a:r>
            <a:r>
              <a:rPr lang="ru-RU" dirty="0" smtClean="0">
                <a:solidFill>
                  <a:schemeClr val="tx1"/>
                </a:solidFill>
              </a:rPr>
              <a:t>ндекс загрязнения атмосферы:</a:t>
            </a:r>
          </a:p>
          <a:p>
            <a:r>
              <a:rPr lang="ru-RU" dirty="0">
                <a:solidFill>
                  <a:schemeClr val="tx1"/>
                </a:solidFill>
              </a:rPr>
              <a:t> </a:t>
            </a:r>
            <a:r>
              <a:rPr lang="ru-RU" dirty="0" smtClean="0">
                <a:solidFill>
                  <a:schemeClr val="tx1"/>
                </a:solidFill>
              </a:rPr>
              <a:t>                </a:t>
            </a:r>
            <a:r>
              <a:rPr lang="en-US" dirty="0" smtClean="0">
                <a:solidFill>
                  <a:schemeClr val="tx1"/>
                </a:solidFill>
              </a:rPr>
              <a:t>q</a:t>
            </a:r>
            <a:r>
              <a:rPr lang="ru-RU" baseline="-25000" dirty="0">
                <a:solidFill>
                  <a:schemeClr val="tx1"/>
                </a:solidFill>
              </a:rPr>
              <a:t>ср</a:t>
            </a:r>
            <a:r>
              <a:rPr lang="en-US" dirty="0" err="1">
                <a:solidFill>
                  <a:schemeClr val="tx1"/>
                </a:solidFill>
              </a:rPr>
              <a:t>i</a:t>
            </a:r>
            <a:r>
              <a:rPr lang="ru-RU" dirty="0">
                <a:solidFill>
                  <a:schemeClr val="tx1"/>
                </a:solidFill>
              </a:rPr>
              <a:t>    </a:t>
            </a:r>
            <a:r>
              <a:rPr lang="en-US" dirty="0" err="1" smtClean="0">
                <a:solidFill>
                  <a:schemeClr val="tx1"/>
                </a:solidFill>
              </a:rPr>
              <a:t>k</a:t>
            </a:r>
            <a:r>
              <a:rPr lang="en-US" baseline="-25000" dirty="0" err="1" smtClean="0">
                <a:solidFill>
                  <a:schemeClr val="tx1"/>
                </a:solidFill>
              </a:rPr>
              <a:t>i</a:t>
            </a:r>
            <a:endParaRPr lang="ru-RU" dirty="0">
              <a:solidFill>
                <a:schemeClr val="tx1"/>
              </a:solidFill>
            </a:endParaRPr>
          </a:p>
          <a:p>
            <a:r>
              <a:rPr lang="ru-RU" dirty="0">
                <a:solidFill>
                  <a:schemeClr val="tx1"/>
                </a:solidFill>
              </a:rPr>
              <a:t>ИЗА = </a:t>
            </a:r>
            <a:r>
              <a:rPr lang="ru-RU" b="1" dirty="0">
                <a:solidFill>
                  <a:schemeClr val="tx1"/>
                </a:solidFill>
                <a:sym typeface="Symbol"/>
              </a:rPr>
              <a:t></a:t>
            </a:r>
            <a:r>
              <a:rPr lang="ru-RU" b="1" dirty="0">
                <a:solidFill>
                  <a:schemeClr val="tx1"/>
                </a:solidFill>
              </a:rPr>
              <a:t> </a:t>
            </a:r>
            <a:r>
              <a:rPr lang="ru-RU" dirty="0">
                <a:solidFill>
                  <a:schemeClr val="tx1"/>
                </a:solidFill>
              </a:rPr>
              <a:t>( </a:t>
            </a:r>
            <a:r>
              <a:rPr lang="ru-RU" dirty="0">
                <a:solidFill>
                  <a:schemeClr val="tx1"/>
                </a:solidFill>
                <a:sym typeface="Symbol"/>
              </a:rPr>
              <a:t></a:t>
            </a:r>
            <a:r>
              <a:rPr lang="ru-RU" dirty="0">
                <a:solidFill>
                  <a:schemeClr val="tx1"/>
                </a:solidFill>
              </a:rPr>
              <a:t>), где:</a:t>
            </a:r>
          </a:p>
          <a:p>
            <a:r>
              <a:rPr lang="ru-RU" dirty="0">
                <a:solidFill>
                  <a:schemeClr val="tx1"/>
                </a:solidFill>
              </a:rPr>
              <a:t>        </a:t>
            </a:r>
            <a:r>
              <a:rPr lang="ru-RU" dirty="0" smtClean="0">
                <a:solidFill>
                  <a:schemeClr val="tx1"/>
                </a:solidFill>
              </a:rPr>
              <a:t>        </a:t>
            </a:r>
            <a:r>
              <a:rPr lang="ru-RU" dirty="0" err="1" smtClean="0">
                <a:solidFill>
                  <a:schemeClr val="tx1"/>
                </a:solidFill>
              </a:rPr>
              <a:t>ПДК</a:t>
            </a:r>
            <a:r>
              <a:rPr lang="ru-RU" baseline="-25000" dirty="0" err="1" smtClean="0">
                <a:solidFill>
                  <a:schemeClr val="tx1"/>
                </a:solidFill>
              </a:rPr>
              <a:t>сс</a:t>
            </a:r>
            <a:r>
              <a:rPr lang="en-US" dirty="0" err="1">
                <a:solidFill>
                  <a:schemeClr val="tx1"/>
                </a:solidFill>
              </a:rPr>
              <a:t>i</a:t>
            </a:r>
            <a:endParaRPr lang="ru-RU" dirty="0">
              <a:solidFill>
                <a:schemeClr val="tx1"/>
              </a:solidFill>
            </a:endParaRPr>
          </a:p>
          <a:p>
            <a:r>
              <a:rPr lang="ru-RU" dirty="0">
                <a:solidFill>
                  <a:schemeClr val="tx1"/>
                </a:solidFill>
              </a:rPr>
              <a:t> </a:t>
            </a:r>
          </a:p>
          <a:p>
            <a:pPr algn="just"/>
            <a:r>
              <a:rPr lang="ru-RU" dirty="0" err="1">
                <a:solidFill>
                  <a:schemeClr val="tx1"/>
                </a:solidFill>
              </a:rPr>
              <a:t>q</a:t>
            </a:r>
            <a:r>
              <a:rPr lang="ru-RU" baseline="-25000" dirty="0" err="1">
                <a:solidFill>
                  <a:schemeClr val="tx1"/>
                </a:solidFill>
              </a:rPr>
              <a:t>ср</a:t>
            </a:r>
            <a:r>
              <a:rPr lang="ru-RU" dirty="0" err="1">
                <a:solidFill>
                  <a:schemeClr val="tx1"/>
                </a:solidFill>
              </a:rPr>
              <a:t>i</a:t>
            </a:r>
            <a:r>
              <a:rPr lang="ru-RU" dirty="0">
                <a:solidFill>
                  <a:schemeClr val="tx1"/>
                </a:solidFill>
              </a:rPr>
              <a:t> – среднегодовая концентрация i-</a:t>
            </a:r>
            <a:r>
              <a:rPr lang="ru-RU" dirty="0" err="1">
                <a:solidFill>
                  <a:schemeClr val="tx1"/>
                </a:solidFill>
              </a:rPr>
              <a:t>го</a:t>
            </a:r>
            <a:r>
              <a:rPr lang="ru-RU" dirty="0">
                <a:solidFill>
                  <a:schemeClr val="tx1"/>
                </a:solidFill>
              </a:rPr>
              <a:t> вещества;</a:t>
            </a:r>
          </a:p>
          <a:p>
            <a:pPr algn="just"/>
            <a:r>
              <a:rPr lang="ru-RU" dirty="0" err="1">
                <a:solidFill>
                  <a:schemeClr val="tx1"/>
                </a:solidFill>
              </a:rPr>
              <a:t>ПДК</a:t>
            </a:r>
            <a:r>
              <a:rPr lang="ru-RU" baseline="-25000" dirty="0" err="1">
                <a:solidFill>
                  <a:schemeClr val="tx1"/>
                </a:solidFill>
              </a:rPr>
              <a:t>сс</a:t>
            </a:r>
            <a:r>
              <a:rPr lang="ru-RU" dirty="0" err="1">
                <a:solidFill>
                  <a:schemeClr val="tx1"/>
                </a:solidFill>
              </a:rPr>
              <a:t>i</a:t>
            </a:r>
            <a:r>
              <a:rPr lang="ru-RU" dirty="0">
                <a:solidFill>
                  <a:schemeClr val="tx1"/>
                </a:solidFill>
              </a:rPr>
              <a:t> – среднесуточная предельно допустимая концентрация i-</a:t>
            </a:r>
            <a:r>
              <a:rPr lang="ru-RU" dirty="0" err="1">
                <a:solidFill>
                  <a:schemeClr val="tx1"/>
                </a:solidFill>
              </a:rPr>
              <a:t>го</a:t>
            </a:r>
            <a:r>
              <a:rPr lang="ru-RU" dirty="0">
                <a:solidFill>
                  <a:schemeClr val="tx1"/>
                </a:solidFill>
              </a:rPr>
              <a:t> вещества;</a:t>
            </a:r>
          </a:p>
          <a:p>
            <a:pPr algn="just"/>
            <a:r>
              <a:rPr lang="en-US" dirty="0" err="1">
                <a:solidFill>
                  <a:schemeClr val="tx1"/>
                </a:solidFill>
              </a:rPr>
              <a:t>k</a:t>
            </a:r>
            <a:r>
              <a:rPr lang="en-US" baseline="-25000" dirty="0" err="1">
                <a:solidFill>
                  <a:schemeClr val="tx1"/>
                </a:solidFill>
              </a:rPr>
              <a:t>i</a:t>
            </a:r>
            <a:r>
              <a:rPr lang="en-US" baseline="-25000" dirty="0">
                <a:solidFill>
                  <a:schemeClr val="tx1"/>
                </a:solidFill>
              </a:rPr>
              <a:t> </a:t>
            </a:r>
            <a:r>
              <a:rPr lang="ru-RU" dirty="0">
                <a:solidFill>
                  <a:schemeClr val="tx1"/>
                </a:solidFill>
              </a:rPr>
              <a:t>- безразмерная константа (показатель степени), позволяющая учесть различия в степени опасности отдельных веществ, и принимающая значения: </a:t>
            </a:r>
            <a:r>
              <a:rPr lang="ru-RU" dirty="0" smtClean="0">
                <a:solidFill>
                  <a:schemeClr val="tx1"/>
                </a:solidFill>
              </a:rPr>
              <a:t>1,5 </a:t>
            </a:r>
            <a:r>
              <a:rPr lang="ru-RU" dirty="0">
                <a:solidFill>
                  <a:schemeClr val="tx1"/>
                </a:solidFill>
              </a:rPr>
              <a:t>для веществ 1-го класса опасности; 1,3 для веществ 2-го класса опасности; 1,0 для веществ 3-го класса опасности; 0,9 для веществ 4-го класса </a:t>
            </a:r>
            <a:r>
              <a:rPr lang="ru-RU" dirty="0" smtClean="0">
                <a:solidFill>
                  <a:schemeClr val="tx1"/>
                </a:solidFill>
              </a:rPr>
              <a:t>опасности.</a:t>
            </a:r>
            <a:endParaRPr lang="ru-RU" dirty="0">
              <a:solidFill>
                <a:schemeClr val="tx1"/>
              </a:solidFill>
            </a:endParaRPr>
          </a:p>
        </p:txBody>
      </p:sp>
      <p:pic>
        <p:nvPicPr>
          <p:cNvPr id="6" name="Рисунок 5" descr="Илл"/>
          <p:cNvPicPr/>
          <p:nvPr/>
        </p:nvPicPr>
        <p:blipFill>
          <a:blip r:embed="rId2" cstate="print">
            <a:extLst>
              <a:ext uri="{28A0092B-C50C-407E-A947-70E740481C1C}">
                <a14:useLocalDpi xmlns:a14="http://schemas.microsoft.com/office/drawing/2010/main" val="0"/>
              </a:ext>
            </a:extLst>
          </a:blip>
          <a:srcRect l="5621" t="1370" r="6197" b="3653"/>
          <a:stretch>
            <a:fillRect/>
          </a:stretch>
        </p:blipFill>
        <p:spPr bwMode="auto">
          <a:xfrm>
            <a:off x="539552" y="1340768"/>
            <a:ext cx="4032448" cy="5256584"/>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422510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3636085" cy="1258493"/>
          </a:xfrm>
        </p:spPr>
        <p:txBody>
          <a:bodyPr/>
          <a:lstStyle/>
          <a:p>
            <a:r>
              <a:rPr lang="ru-RU" sz="2000" dirty="0" smtClean="0">
                <a:solidFill>
                  <a:schemeClr val="tx1"/>
                </a:solidFill>
              </a:rPr>
              <a:t>Картографирование </a:t>
            </a:r>
            <a:r>
              <a:rPr lang="ru-RU" sz="2000" dirty="0">
                <a:solidFill>
                  <a:schemeClr val="tx1"/>
                </a:solidFill>
              </a:rPr>
              <a:t>загрязнения атмосферы при НМУ.</a:t>
            </a:r>
          </a:p>
        </p:txBody>
      </p:sp>
      <p:sp>
        <p:nvSpPr>
          <p:cNvPr id="3" name="Объект 2"/>
          <p:cNvSpPr>
            <a:spLocks noGrp="1"/>
          </p:cNvSpPr>
          <p:nvPr>
            <p:ph idx="1"/>
          </p:nvPr>
        </p:nvSpPr>
        <p:spPr>
          <a:xfrm>
            <a:off x="4593515" y="620688"/>
            <a:ext cx="4017085" cy="5544616"/>
          </a:xfrm>
        </p:spPr>
        <p:txBody>
          <a:bodyPr>
            <a:normAutofit fontScale="62500" lnSpcReduction="20000"/>
          </a:bodyPr>
          <a:lstStyle/>
          <a:p>
            <a:pPr algn="just"/>
            <a:r>
              <a:rPr lang="ru-RU" b="1" i="1" dirty="0">
                <a:solidFill>
                  <a:schemeClr val="tx1"/>
                </a:solidFill>
              </a:rPr>
              <a:t>Кратковременное загрязнение воздуха при неблагоприятных метеоусловиях</a:t>
            </a:r>
            <a:r>
              <a:rPr lang="ru-RU" dirty="0">
                <a:solidFill>
                  <a:schemeClr val="tx1"/>
                </a:solidFill>
              </a:rPr>
              <a:t> контролируется в крупных городах значительно более полно, чем долговременное, т.к. на решение этой задачи направлены </a:t>
            </a:r>
            <a:r>
              <a:rPr lang="ru-RU" dirty="0" err="1">
                <a:solidFill>
                  <a:schemeClr val="tx1"/>
                </a:solidFill>
              </a:rPr>
              <a:t>подфакельные</a:t>
            </a:r>
            <a:r>
              <a:rPr lang="ru-RU" dirty="0">
                <a:solidFill>
                  <a:schemeClr val="tx1"/>
                </a:solidFill>
              </a:rPr>
              <a:t> наблюдения и контроль санитарно-защитных зон предприятий. Обобщение материалов </a:t>
            </a:r>
            <a:r>
              <a:rPr lang="ru-RU" dirty="0" err="1">
                <a:solidFill>
                  <a:schemeClr val="tx1"/>
                </a:solidFill>
              </a:rPr>
              <a:t>подфакельных</a:t>
            </a:r>
            <a:r>
              <a:rPr lang="ru-RU" dirty="0">
                <a:solidFill>
                  <a:schemeClr val="tx1"/>
                </a:solidFill>
              </a:rPr>
              <a:t> и ведомственных наблюдений позволяет охарактеризовать кратковременное загрязнение воздуха при НМУ в крупном масштабе, по прямым данным. При этом важнейшее значение приобретает анализ условий возникновения высоких концентраций </a:t>
            </a:r>
            <a:r>
              <a:rPr lang="ru-RU" dirty="0" smtClean="0">
                <a:solidFill>
                  <a:schemeClr val="tx1"/>
                </a:solidFill>
              </a:rPr>
              <a:t>загрязняющих веществ, </a:t>
            </a:r>
            <a:r>
              <a:rPr lang="ru-RU" dirty="0">
                <a:solidFill>
                  <a:schemeClr val="tx1"/>
                </a:solidFill>
              </a:rPr>
              <a:t>а также картографирование этих концентраций и условий их возникновения.</a:t>
            </a:r>
          </a:p>
          <a:p>
            <a:pPr algn="just"/>
            <a:r>
              <a:rPr lang="ru-RU" dirty="0">
                <a:solidFill>
                  <a:schemeClr val="tx1"/>
                </a:solidFill>
              </a:rPr>
              <a:t>Неблагоприятные для рассеяния выбросов метеоусловия могут формироваться как в городе в целом, под воздействием макрометеорологических процессов, так и на локальных участках вследствие влияния мезо- и микрометеорологических процессов. </a:t>
            </a:r>
            <a:endParaRPr lang="ru-RU" dirty="0" smtClean="0">
              <a:solidFill>
                <a:schemeClr val="tx1"/>
              </a:solidFill>
            </a:endParaRPr>
          </a:p>
          <a:p>
            <a:pPr algn="just"/>
            <a:r>
              <a:rPr lang="ru-RU" dirty="0">
                <a:solidFill>
                  <a:schemeClr val="tx1"/>
                </a:solidFill>
              </a:rPr>
              <a:t>Вычисляются средние значения концентраций отдельных ингредиентов и величины ИЗА для сочетаний направлений и интервалов скоростей ветра (до 2 м/сек, 3-4 м/сек, 5-6 м/сек и т.д.).</a:t>
            </a:r>
          </a:p>
        </p:txBody>
      </p:sp>
      <p:sp>
        <p:nvSpPr>
          <p:cNvPr id="4" name="Текст 3"/>
          <p:cNvSpPr>
            <a:spLocks noGrp="1"/>
          </p:cNvSpPr>
          <p:nvPr>
            <p:ph type="body" sz="half" idx="2"/>
          </p:nvPr>
        </p:nvSpPr>
        <p:spPr>
          <a:xfrm>
            <a:off x="539552" y="2564904"/>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060848"/>
            <a:ext cx="3975430" cy="3926904"/>
          </a:xfrm>
          <a:prstGeom prst="rect">
            <a:avLst/>
          </a:prstGeom>
        </p:spPr>
      </p:pic>
    </p:spTree>
    <p:extLst>
      <p:ext uri="{BB962C8B-B14F-4D97-AF65-F5344CB8AC3E}">
        <p14:creationId xmlns:p14="http://schemas.microsoft.com/office/powerpoint/2010/main" val="1817108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365104"/>
            <a:ext cx="8568952" cy="2223120"/>
          </a:xfrm>
        </p:spPr>
        <p:txBody>
          <a:bodyPr/>
          <a:lstStyle/>
          <a:p>
            <a:pPr marL="0" indent="0" algn="just"/>
            <a:r>
              <a:rPr lang="ru-RU" sz="1400" i="1" dirty="0">
                <a:solidFill>
                  <a:schemeClr val="tx1"/>
                </a:solidFill>
                <a:effectLst/>
              </a:rPr>
              <a:t>Картографирование уровней загрязнения атмосферы по расчетным данным. </a:t>
            </a:r>
            <a:r>
              <a:rPr lang="ru-RU" sz="1400" i="1" dirty="0" smtClean="0">
                <a:solidFill>
                  <a:schemeClr val="tx1"/>
                </a:solidFill>
                <a:effectLst/>
              </a:rPr>
              <a:t/>
            </a:r>
            <a:br>
              <a:rPr lang="ru-RU" sz="1400" i="1" dirty="0" smtClean="0">
                <a:solidFill>
                  <a:schemeClr val="tx1"/>
                </a:solidFill>
                <a:effectLst/>
              </a:rPr>
            </a:br>
            <a:r>
              <a:rPr lang="ru-RU" sz="1400" dirty="0">
                <a:solidFill>
                  <a:schemeClr val="tx1"/>
                </a:solidFill>
                <a:effectLst/>
              </a:rPr>
              <a:t>Относительно простые модели позволяют </a:t>
            </a:r>
            <a:r>
              <a:rPr lang="ru-RU" sz="1400" dirty="0" err="1">
                <a:solidFill>
                  <a:schemeClr val="tx1"/>
                </a:solidFill>
                <a:effectLst/>
              </a:rPr>
              <a:t>картировать</a:t>
            </a:r>
            <a:r>
              <a:rPr lang="ru-RU" sz="1400" dirty="0">
                <a:solidFill>
                  <a:schemeClr val="tx1"/>
                </a:solidFill>
                <a:effectLst/>
              </a:rPr>
              <a:t> усредненные в вертикальном разрезе концентрации примесей и обобщающие характеристики для крупных </a:t>
            </a:r>
            <a:r>
              <a:rPr lang="ru-RU" sz="1400" dirty="0" smtClean="0">
                <a:solidFill>
                  <a:schemeClr val="tx1"/>
                </a:solidFill>
                <a:effectLst/>
              </a:rPr>
              <a:t>регионов (слева). </a:t>
            </a:r>
            <a:r>
              <a:rPr lang="ru-RU" sz="1400" dirty="0">
                <a:solidFill>
                  <a:schemeClr val="tx1"/>
                </a:solidFill>
                <a:effectLst/>
              </a:rPr>
              <a:t>Б</a:t>
            </a:r>
            <a:r>
              <a:rPr lang="ru-RU" sz="1400" dirty="0" smtClean="0">
                <a:solidFill>
                  <a:schemeClr val="tx1"/>
                </a:solidFill>
                <a:effectLst/>
              </a:rPr>
              <a:t>олее </a:t>
            </a:r>
            <a:r>
              <a:rPr lang="ru-RU" sz="1400" dirty="0">
                <a:solidFill>
                  <a:schemeClr val="tx1"/>
                </a:solidFill>
                <a:effectLst/>
              </a:rPr>
              <a:t>полные по числу учитываемых параметров расчетные модели, такие как </a:t>
            </a:r>
            <a:r>
              <a:rPr lang="ru-RU" sz="1400" dirty="0" err="1">
                <a:solidFill>
                  <a:schemeClr val="tx1"/>
                </a:solidFill>
                <a:effectLst/>
              </a:rPr>
              <a:t>гидротермодинамическая</a:t>
            </a:r>
            <a:r>
              <a:rPr lang="ru-RU" sz="1400" dirty="0">
                <a:solidFill>
                  <a:schemeClr val="tx1"/>
                </a:solidFill>
                <a:effectLst/>
              </a:rPr>
              <a:t> модель А.С. </a:t>
            </a:r>
            <a:r>
              <a:rPr lang="ru-RU" sz="1400" dirty="0" smtClean="0">
                <a:solidFill>
                  <a:schemeClr val="tx1"/>
                </a:solidFill>
                <a:effectLst/>
              </a:rPr>
              <a:t>Гаврилова, </a:t>
            </a:r>
            <a:r>
              <a:rPr lang="ru-RU" sz="1400" dirty="0">
                <a:solidFill>
                  <a:schemeClr val="tx1"/>
                </a:solidFill>
                <a:effectLst/>
              </a:rPr>
              <a:t>позволяют рассчитывать распределение концентраций примесей в условиях городской застройки, с учетом её влияния на перераспределение направлений и скоростей ветра, формируя в высшей мере детальную </a:t>
            </a:r>
            <a:r>
              <a:rPr lang="ru-RU" sz="1400" dirty="0" smtClean="0">
                <a:solidFill>
                  <a:schemeClr val="tx1"/>
                </a:solidFill>
                <a:effectLst/>
              </a:rPr>
              <a:t>картину (справа).</a:t>
            </a:r>
            <a:endParaRPr lang="ru-RU" sz="1400" b="0" dirty="0">
              <a:solidFill>
                <a:schemeClr val="tx1"/>
              </a:solidFill>
            </a:endParaRPr>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64084" y="1460440"/>
            <a:ext cx="4316322" cy="2688640"/>
          </a:xfrm>
        </p:spPr>
      </p:pic>
      <p:pic>
        <p:nvPicPr>
          <p:cNvPr id="6" name="Объект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716016" y="1628800"/>
            <a:ext cx="4252502" cy="2057066"/>
          </a:xfrm>
        </p:spPr>
      </p:pic>
    </p:spTree>
    <p:extLst>
      <p:ext uri="{BB962C8B-B14F-4D97-AF65-F5344CB8AC3E}">
        <p14:creationId xmlns:p14="http://schemas.microsoft.com/office/powerpoint/2010/main" val="2143179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3636085" cy="1872208"/>
          </a:xfrm>
        </p:spPr>
        <p:txBody>
          <a:bodyPr/>
          <a:lstStyle/>
          <a:p>
            <a:r>
              <a:rPr lang="ru-RU" sz="2000" dirty="0" smtClean="0">
                <a:solidFill>
                  <a:schemeClr val="tx1"/>
                </a:solidFill>
              </a:rPr>
              <a:t>Косвенное картографирование </a:t>
            </a:r>
            <a:r>
              <a:rPr lang="ru-RU" sz="2000" dirty="0">
                <a:solidFill>
                  <a:schemeClr val="tx1"/>
                </a:solidFill>
              </a:rPr>
              <a:t>загрязнения атмосферы</a:t>
            </a:r>
          </a:p>
        </p:txBody>
      </p:sp>
      <p:sp>
        <p:nvSpPr>
          <p:cNvPr id="3" name="Объект 2"/>
          <p:cNvSpPr>
            <a:spLocks noGrp="1"/>
          </p:cNvSpPr>
          <p:nvPr>
            <p:ph idx="1"/>
          </p:nvPr>
        </p:nvSpPr>
        <p:spPr>
          <a:xfrm>
            <a:off x="4211961" y="260648"/>
            <a:ext cx="4752528" cy="6336704"/>
          </a:xfrm>
        </p:spPr>
        <p:txBody>
          <a:bodyPr>
            <a:normAutofit fontScale="55000" lnSpcReduction="20000"/>
          </a:bodyPr>
          <a:lstStyle/>
          <a:p>
            <a:pPr algn="just"/>
            <a:r>
              <a:rPr lang="ru-RU" dirty="0">
                <a:solidFill>
                  <a:schemeClr val="tx1"/>
                </a:solidFill>
              </a:rPr>
              <a:t>Высокие уровни загрязнения атмосферного воздуха обычно сопровождаются неблагополучным состоянием других компонентов среды (почв, растительности, физической среды), в </a:t>
            </a:r>
            <a:r>
              <a:rPr lang="ru-RU" dirty="0" err="1">
                <a:solidFill>
                  <a:schemeClr val="tx1"/>
                </a:solidFill>
              </a:rPr>
              <a:t>т.ч</a:t>
            </a:r>
            <a:r>
              <a:rPr lang="ru-RU" dirty="0">
                <a:solidFill>
                  <a:schemeClr val="tx1"/>
                </a:solidFill>
              </a:rPr>
              <a:t>. более доступных и удобных для количественных исследований. Поэтому состояние атмосферного воздуха может также оцениваться по состоянию растительности (</a:t>
            </a:r>
            <a:r>
              <a:rPr lang="ru-RU" dirty="0" err="1">
                <a:solidFill>
                  <a:schemeClr val="tx1"/>
                </a:solidFill>
              </a:rPr>
              <a:t>биоиндикация</a:t>
            </a:r>
            <a:r>
              <a:rPr lang="ru-RU" dirty="0">
                <a:solidFill>
                  <a:schemeClr val="tx1"/>
                </a:solidFill>
              </a:rPr>
              <a:t>),  почв, снега, спектральной яркости фотоизображений, электромагнитным полям (</a:t>
            </a:r>
            <a:r>
              <a:rPr lang="ru-RU" dirty="0" err="1">
                <a:solidFill>
                  <a:schemeClr val="tx1"/>
                </a:solidFill>
              </a:rPr>
              <a:t>геоиндикация</a:t>
            </a:r>
            <a:r>
              <a:rPr lang="ru-RU" dirty="0">
                <a:solidFill>
                  <a:schemeClr val="tx1"/>
                </a:solidFill>
              </a:rPr>
              <a:t>). </a:t>
            </a:r>
          </a:p>
          <a:p>
            <a:pPr algn="just"/>
            <a:r>
              <a:rPr lang="ru-RU" dirty="0">
                <a:solidFill>
                  <a:schemeClr val="tx1"/>
                </a:solidFill>
              </a:rPr>
              <a:t>Однако на состояние индикаторных объектов воздействует как общая экологическая обстановка, определяемая прежде всего состоянием воздушной среды, так и специфические особенности самих индикаторных объектов. Поэтому при косвенном картографировании атмосферного загрязнения важно сделать поправку на специфические особенности индикаторов. Однозначных и полностью надежных решений эта задача не имеет</a:t>
            </a:r>
            <a:r>
              <a:rPr lang="ru-RU" dirty="0" smtClean="0">
                <a:solidFill>
                  <a:schemeClr val="tx1"/>
                </a:solidFill>
              </a:rPr>
              <a:t>.</a:t>
            </a:r>
            <a:endParaRPr lang="en-US" dirty="0" smtClean="0">
              <a:solidFill>
                <a:schemeClr val="tx1"/>
              </a:solidFill>
            </a:endParaRPr>
          </a:p>
          <a:p>
            <a:pPr algn="just"/>
            <a:r>
              <a:rPr lang="ru-RU" dirty="0">
                <a:solidFill>
                  <a:schemeClr val="tx1"/>
                </a:solidFill>
              </a:rPr>
              <a:t>При </a:t>
            </a:r>
            <a:r>
              <a:rPr lang="ru-RU" i="1" dirty="0" err="1">
                <a:solidFill>
                  <a:schemeClr val="tx1"/>
                </a:solidFill>
              </a:rPr>
              <a:t>биоиндикации</a:t>
            </a:r>
            <a:r>
              <a:rPr lang="ru-RU" dirty="0">
                <a:solidFill>
                  <a:schemeClr val="tx1"/>
                </a:solidFill>
              </a:rPr>
              <a:t> оценка производится по числу видов и размерам лишайников (</a:t>
            </a:r>
            <a:r>
              <a:rPr lang="ru-RU" dirty="0" err="1">
                <a:solidFill>
                  <a:schemeClr val="tx1"/>
                </a:solidFill>
              </a:rPr>
              <a:t>лихеноиндикация</a:t>
            </a:r>
            <a:r>
              <a:rPr lang="ru-RU" dirty="0">
                <a:solidFill>
                  <a:schemeClr val="tx1"/>
                </a:solidFill>
              </a:rPr>
              <a:t>), степени повреждения листовых пластин (в процентах от площади); степени повреждения хвои (определяется по отношению средней длины опаленной части хвоинок к средней длине иголок) и др. </a:t>
            </a:r>
            <a:endParaRPr lang="en-US" dirty="0" smtClean="0">
              <a:solidFill>
                <a:schemeClr val="tx1"/>
              </a:solidFill>
            </a:endParaRPr>
          </a:p>
          <a:p>
            <a:pPr algn="just"/>
            <a:r>
              <a:rPr lang="ru-RU" dirty="0">
                <a:solidFill>
                  <a:schemeClr val="tx1"/>
                </a:solidFill>
              </a:rPr>
              <a:t>Методы косвенной оценки состояния атмосферного воздуха методами </a:t>
            </a:r>
            <a:r>
              <a:rPr lang="ru-RU" i="1" dirty="0" err="1">
                <a:solidFill>
                  <a:schemeClr val="tx1"/>
                </a:solidFill>
              </a:rPr>
              <a:t>геоиндикации</a:t>
            </a:r>
            <a:r>
              <a:rPr lang="ru-RU" dirty="0">
                <a:solidFill>
                  <a:schemeClr val="tx1"/>
                </a:solidFill>
              </a:rPr>
              <a:t> основываются на установлении зависимостей между состоянием воздуха и других компонентов </a:t>
            </a:r>
            <a:r>
              <a:rPr lang="ru-RU" dirty="0" smtClean="0">
                <a:solidFill>
                  <a:schemeClr val="tx1"/>
                </a:solidFill>
              </a:rPr>
              <a:t>среды.</a:t>
            </a:r>
          </a:p>
          <a:p>
            <a:pPr algn="just"/>
            <a:r>
              <a:rPr lang="ru-RU" dirty="0">
                <a:solidFill>
                  <a:schemeClr val="tx1"/>
                </a:solidFill>
              </a:rPr>
              <a:t>По показателям загрязнения почв может быть оценено состояние воздуха за неопределенно длительный период. По состоянию снега может быть оценено загрязнение за конкретный зимний период, по растительным тканям – за вегетационный.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996952"/>
            <a:ext cx="3962400" cy="3219450"/>
          </a:xfrm>
          <a:prstGeom prst="rect">
            <a:avLst/>
          </a:prstGeom>
        </p:spPr>
      </p:pic>
    </p:spTree>
    <p:extLst>
      <p:ext uri="{BB962C8B-B14F-4D97-AF65-F5344CB8AC3E}">
        <p14:creationId xmlns:p14="http://schemas.microsoft.com/office/powerpoint/2010/main" val="792292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539552" y="332657"/>
            <a:ext cx="8424936" cy="792088"/>
          </a:xfrm>
        </p:spPr>
        <p:txBody>
          <a:bodyPr/>
          <a:lstStyle/>
          <a:p>
            <a:pPr marL="0" indent="0" algn="just"/>
            <a:r>
              <a:rPr lang="ru-RU" sz="1600" dirty="0">
                <a:solidFill>
                  <a:schemeClr val="tx1"/>
                </a:solidFill>
                <a:effectLst/>
              </a:rPr>
              <a:t>Для экологических ситуаций (не для обстановок) была разработана классификация по степени остроты (удовлетворительные, конфликтные, напряженные, критические, кризисные, катастрофические</a:t>
            </a:r>
            <a:r>
              <a:rPr lang="ru-RU" sz="1600" dirty="0" smtClean="0">
                <a:solidFill>
                  <a:schemeClr val="tx1"/>
                </a:solidFill>
                <a:effectLst/>
              </a:rPr>
              <a:t>).</a:t>
            </a:r>
            <a:endParaRPr lang="ru-RU" sz="1600" dirty="0">
              <a:solidFill>
                <a:schemeClr val="tx1"/>
              </a:solidFill>
            </a:endParaRPr>
          </a:p>
        </p:txBody>
      </p:sp>
      <p:graphicFrame>
        <p:nvGraphicFramePr>
          <p:cNvPr id="6" name="Объект 4"/>
          <p:cNvGraphicFramePr>
            <a:graphicFrameLocks/>
          </p:cNvGraphicFramePr>
          <p:nvPr>
            <p:extLst>
              <p:ext uri="{D42A27DB-BD31-4B8C-83A1-F6EECF244321}">
                <p14:modId xmlns:p14="http://schemas.microsoft.com/office/powerpoint/2010/main" val="2930958889"/>
              </p:ext>
            </p:extLst>
          </p:nvPr>
        </p:nvGraphicFramePr>
        <p:xfrm>
          <a:off x="683568" y="1340768"/>
          <a:ext cx="7992888" cy="4894262"/>
        </p:xfrm>
        <a:graphic>
          <a:graphicData uri="http://schemas.openxmlformats.org/drawingml/2006/table">
            <a:tbl>
              <a:tblPr>
                <a:tableStyleId>{5C22544A-7EE6-4342-B048-85BDC9FD1C3A}</a:tableStyleId>
              </a:tblPr>
              <a:tblGrid>
                <a:gridCol w="1042747"/>
                <a:gridCol w="1137546"/>
                <a:gridCol w="1042749"/>
                <a:gridCol w="1327135"/>
                <a:gridCol w="1858535"/>
                <a:gridCol w="1584176"/>
              </a:tblGrid>
              <a:tr h="152946">
                <a:tc rowSpan="2">
                  <a:txBody>
                    <a:bodyPr/>
                    <a:lstStyle/>
                    <a:p>
                      <a:pPr marL="635" marR="635" algn="just">
                        <a:lnSpc>
                          <a:spcPct val="100000"/>
                        </a:lnSpc>
                        <a:spcBef>
                          <a:spcPts val="0"/>
                        </a:spcBef>
                        <a:spcAft>
                          <a:spcPts val="0"/>
                        </a:spcAft>
                      </a:pPr>
                      <a:r>
                        <a:rPr lang="ru-RU" sz="1000" spc="0" dirty="0">
                          <a:solidFill>
                            <a:schemeClr val="tx1"/>
                          </a:solidFill>
                          <a:effectLst/>
                        </a:rPr>
                        <a:t>Общая </a:t>
                      </a:r>
                      <a:r>
                        <a:rPr lang="ru-RU" sz="1000" spc="0" dirty="0" smtClean="0">
                          <a:solidFill>
                            <a:schemeClr val="tx1"/>
                          </a:solidFill>
                          <a:effectLst/>
                        </a:rPr>
                        <a:t>оценка </a:t>
                      </a:r>
                      <a:r>
                        <a:rPr lang="ru-RU" sz="1000" spc="0" dirty="0" err="1">
                          <a:solidFill>
                            <a:schemeClr val="tx1"/>
                          </a:solidFill>
                          <a:effectLst/>
                        </a:rPr>
                        <a:t>экологич</a:t>
                      </a:r>
                      <a:r>
                        <a:rPr lang="ru-RU" sz="1000" spc="0" dirty="0">
                          <a:solidFill>
                            <a:schemeClr val="tx1"/>
                          </a:solidFill>
                          <a:effectLst/>
                        </a:rPr>
                        <a:t>. обстановки</a:t>
                      </a:r>
                      <a:endParaRPr lang="ru-RU" sz="1000" spc="1000" dirty="0">
                        <a:solidFill>
                          <a:schemeClr val="tx1"/>
                        </a:solidFill>
                        <a:effectLst/>
                        <a:latin typeface="PromtImperial"/>
                        <a:ea typeface="PromtImperial"/>
                        <a:cs typeface="Times New Roman"/>
                      </a:endParaRPr>
                    </a:p>
                  </a:txBody>
                  <a:tcPr marL="34413" marR="34413" marT="0" marB="0"/>
                </a:tc>
                <a:tc gridSpan="4">
                  <a:txBody>
                    <a:bodyPr/>
                    <a:lstStyle/>
                    <a:p>
                      <a:pPr marL="635" marR="635" algn="just">
                        <a:lnSpc>
                          <a:spcPct val="100000"/>
                        </a:lnSpc>
                        <a:spcBef>
                          <a:spcPts val="0"/>
                        </a:spcBef>
                        <a:spcAft>
                          <a:spcPts val="0"/>
                        </a:spcAft>
                      </a:pPr>
                      <a:r>
                        <a:rPr lang="ru-RU" sz="1000" spc="0">
                          <a:solidFill>
                            <a:schemeClr val="tx1"/>
                          </a:solidFill>
                          <a:effectLst/>
                        </a:rPr>
                        <a:t>Группы показателей</a:t>
                      </a:r>
                      <a:endParaRPr lang="ru-RU" sz="1000" spc="1000">
                        <a:solidFill>
                          <a:schemeClr val="tx1"/>
                        </a:solidFill>
                        <a:effectLst/>
                        <a:latin typeface="PromtImperial"/>
                        <a:ea typeface="PromtImperial"/>
                        <a:cs typeface="Times New Roman"/>
                      </a:endParaRPr>
                    </a:p>
                  </a:txBody>
                  <a:tcPr marL="34413" marR="34413" marT="0" marB="0"/>
                </a:tc>
                <a:tc hMerge="1">
                  <a:txBody>
                    <a:bodyPr/>
                    <a:lstStyle/>
                    <a:p>
                      <a:endParaRPr lang="ru-RU"/>
                    </a:p>
                  </a:txBody>
                  <a:tcPr/>
                </a:tc>
                <a:tc hMerge="1">
                  <a:txBody>
                    <a:bodyPr/>
                    <a:lstStyle/>
                    <a:p>
                      <a:endParaRPr lang="ru-RU"/>
                    </a:p>
                  </a:txBody>
                  <a:tcPr/>
                </a:tc>
                <a:tc hMerge="1">
                  <a:txBody>
                    <a:bodyPr/>
                    <a:lstStyle/>
                    <a:p>
                      <a:endParaRPr lang="ru-RU"/>
                    </a:p>
                  </a:txBody>
                  <a:tcPr/>
                </a:tc>
                <a:tc rowSpan="2">
                  <a:txBody>
                    <a:bodyPr/>
                    <a:lstStyle/>
                    <a:p>
                      <a:pPr marL="635" marR="635" algn="just">
                        <a:lnSpc>
                          <a:spcPct val="100000"/>
                        </a:lnSpc>
                        <a:spcBef>
                          <a:spcPts val="0"/>
                        </a:spcBef>
                        <a:spcAft>
                          <a:spcPts val="0"/>
                        </a:spcAft>
                      </a:pPr>
                      <a:r>
                        <a:rPr lang="ru-RU" sz="1000" spc="0" dirty="0">
                          <a:solidFill>
                            <a:schemeClr val="tx1"/>
                          </a:solidFill>
                          <a:effectLst/>
                        </a:rPr>
                        <a:t>Основные </a:t>
                      </a:r>
                      <a:r>
                        <a:rPr lang="ru-RU" sz="1000" spc="0" dirty="0" smtClean="0">
                          <a:solidFill>
                            <a:schemeClr val="tx1"/>
                          </a:solidFill>
                          <a:effectLst/>
                        </a:rPr>
                        <a:t>направления </a:t>
                      </a:r>
                      <a:r>
                        <a:rPr lang="ru-RU" sz="1000" spc="0" dirty="0">
                          <a:solidFill>
                            <a:schemeClr val="tx1"/>
                          </a:solidFill>
                          <a:effectLst/>
                        </a:rPr>
                        <a:t>улучшения </a:t>
                      </a:r>
                      <a:r>
                        <a:rPr lang="ru-RU" sz="1000" spc="0" dirty="0" err="1">
                          <a:solidFill>
                            <a:schemeClr val="tx1"/>
                          </a:solidFill>
                          <a:effectLst/>
                        </a:rPr>
                        <a:t>экол</a:t>
                      </a:r>
                      <a:r>
                        <a:rPr lang="ru-RU" sz="1000" spc="0" dirty="0">
                          <a:solidFill>
                            <a:schemeClr val="tx1"/>
                          </a:solidFill>
                          <a:effectLst/>
                        </a:rPr>
                        <a:t>. состояния</a:t>
                      </a:r>
                      <a:endParaRPr lang="ru-RU" sz="1000" spc="1000" dirty="0">
                        <a:solidFill>
                          <a:schemeClr val="tx1"/>
                        </a:solidFill>
                        <a:effectLst/>
                        <a:latin typeface="PromtImperial"/>
                        <a:ea typeface="PromtImperial"/>
                        <a:cs typeface="Times New Roman"/>
                      </a:endParaRPr>
                    </a:p>
                  </a:txBody>
                  <a:tcPr marL="34413" marR="34413" marT="0" marB="0"/>
                </a:tc>
              </a:tr>
              <a:tr h="458837">
                <a:tc vMerge="1">
                  <a:txBody>
                    <a:bodyPr/>
                    <a:lstStyle/>
                    <a:p>
                      <a:endParaRPr lang="ru-RU"/>
                    </a:p>
                  </a:txBody>
                  <a:tcPr/>
                </a:tc>
                <a:tc>
                  <a:txBody>
                    <a:bodyPr/>
                    <a:lstStyle/>
                    <a:p>
                      <a:pPr marL="635" marR="635" algn="just">
                        <a:lnSpc>
                          <a:spcPct val="100000"/>
                        </a:lnSpc>
                        <a:spcBef>
                          <a:spcPts val="0"/>
                        </a:spcBef>
                        <a:spcAft>
                          <a:spcPts val="0"/>
                        </a:spcAft>
                      </a:pPr>
                      <a:r>
                        <a:rPr lang="ru-RU" sz="1000" spc="0" dirty="0">
                          <a:solidFill>
                            <a:schemeClr val="tx1"/>
                          </a:solidFill>
                          <a:effectLst/>
                        </a:rPr>
                        <a:t>Природа</a:t>
                      </a:r>
                      <a:endParaRPr lang="ru-RU" sz="1000" spc="1000" dirty="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a:solidFill>
                            <a:schemeClr val="tx1"/>
                          </a:solidFill>
                          <a:effectLst/>
                        </a:rPr>
                        <a:t>Здоровье населения</a:t>
                      </a:r>
                      <a:endParaRPr lang="ru-RU" sz="1000" spc="100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Хозяйство</a:t>
                      </a:r>
                      <a:endParaRPr lang="ru-RU" sz="1000" spc="1000" dirty="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Социум</a:t>
                      </a:r>
                      <a:endParaRPr lang="ru-RU" sz="1000" spc="1000" dirty="0">
                        <a:solidFill>
                          <a:schemeClr val="tx1"/>
                        </a:solidFill>
                        <a:effectLst/>
                        <a:latin typeface="PromtImperial"/>
                        <a:ea typeface="PromtImperial"/>
                        <a:cs typeface="Times New Roman"/>
                      </a:endParaRPr>
                    </a:p>
                  </a:txBody>
                  <a:tcPr marL="34413" marR="34413" marT="0" marB="0"/>
                </a:tc>
                <a:tc vMerge="1">
                  <a:txBody>
                    <a:bodyPr/>
                    <a:lstStyle/>
                    <a:p>
                      <a:endParaRPr lang="ru-RU"/>
                    </a:p>
                  </a:txBody>
                  <a:tcPr/>
                </a:tc>
              </a:tr>
              <a:tr h="611783">
                <a:tc>
                  <a:txBody>
                    <a:bodyPr/>
                    <a:lstStyle/>
                    <a:p>
                      <a:pPr marL="635" marR="635" algn="just">
                        <a:lnSpc>
                          <a:spcPct val="100000"/>
                        </a:lnSpc>
                        <a:spcBef>
                          <a:spcPts val="0"/>
                        </a:spcBef>
                        <a:spcAft>
                          <a:spcPts val="0"/>
                        </a:spcAft>
                      </a:pPr>
                      <a:r>
                        <a:rPr lang="ru-RU" sz="1000" spc="0" dirty="0">
                          <a:solidFill>
                            <a:schemeClr val="tx1"/>
                          </a:solidFill>
                          <a:effectLst/>
                        </a:rPr>
                        <a:t>1. </a:t>
                      </a:r>
                      <a:r>
                        <a:rPr lang="ru-RU" sz="1000" spc="0" dirty="0" err="1">
                          <a:solidFill>
                            <a:schemeClr val="tx1"/>
                          </a:solidFill>
                          <a:effectLst/>
                        </a:rPr>
                        <a:t>Удовлет-ворительная</a:t>
                      </a:r>
                      <a:endParaRPr lang="ru-RU" sz="1000" spc="1000" dirty="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Норма</a:t>
                      </a:r>
                      <a:endParaRPr lang="ru-RU" sz="1000" spc="1000" dirty="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Норма</a:t>
                      </a:r>
                      <a:endParaRPr lang="ru-RU" sz="1000" spc="1000" dirty="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a:solidFill>
                            <a:schemeClr val="tx1"/>
                          </a:solidFill>
                          <a:effectLst/>
                        </a:rPr>
                        <a:t>Норма</a:t>
                      </a:r>
                      <a:endParaRPr lang="ru-RU" sz="1000" spc="100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a:solidFill>
                            <a:schemeClr val="tx1"/>
                          </a:solidFill>
                          <a:effectLst/>
                        </a:rPr>
                        <a:t>Норма</a:t>
                      </a:r>
                      <a:endParaRPr lang="ru-RU" sz="1000" spc="100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Возможны </a:t>
                      </a:r>
                      <a:r>
                        <a:rPr lang="ru-RU" sz="1000" spc="0" dirty="0" smtClean="0">
                          <a:solidFill>
                            <a:schemeClr val="tx1"/>
                          </a:solidFill>
                          <a:effectLst/>
                        </a:rPr>
                        <a:t>улучшения </a:t>
                      </a:r>
                      <a:r>
                        <a:rPr lang="ru-RU" sz="1000" spc="0" dirty="0">
                          <a:solidFill>
                            <a:schemeClr val="tx1"/>
                          </a:solidFill>
                          <a:effectLst/>
                        </a:rPr>
                        <a:t>без существенных затрат</a:t>
                      </a:r>
                      <a:endParaRPr lang="ru-RU" sz="1000" spc="1000" dirty="0">
                        <a:solidFill>
                          <a:schemeClr val="tx1"/>
                        </a:solidFill>
                        <a:effectLst/>
                        <a:latin typeface="PromtImperial"/>
                        <a:ea typeface="PromtImperial"/>
                        <a:cs typeface="Times New Roman"/>
                      </a:endParaRPr>
                    </a:p>
                  </a:txBody>
                  <a:tcPr marL="34413" marR="34413" marT="0" marB="0"/>
                </a:tc>
              </a:tr>
              <a:tr h="611783">
                <a:tc>
                  <a:txBody>
                    <a:bodyPr/>
                    <a:lstStyle/>
                    <a:p>
                      <a:pPr marL="635" marR="635" algn="just">
                        <a:lnSpc>
                          <a:spcPct val="100000"/>
                        </a:lnSpc>
                        <a:spcBef>
                          <a:spcPts val="0"/>
                        </a:spcBef>
                        <a:spcAft>
                          <a:spcPts val="0"/>
                        </a:spcAft>
                      </a:pPr>
                      <a:r>
                        <a:rPr lang="ru-RU" sz="1000" spc="0" dirty="0">
                          <a:solidFill>
                            <a:schemeClr val="tx1"/>
                          </a:solidFill>
                          <a:effectLst/>
                        </a:rPr>
                        <a:t>2. </a:t>
                      </a:r>
                      <a:r>
                        <a:rPr lang="ru-RU" sz="1000" spc="0" dirty="0" err="1">
                          <a:solidFill>
                            <a:schemeClr val="tx1"/>
                          </a:solidFill>
                          <a:effectLst/>
                        </a:rPr>
                        <a:t>Напря-женная</a:t>
                      </a:r>
                      <a:endParaRPr lang="ru-RU" sz="1000" spc="1000" dirty="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Признаки деградации отдельных компонентов</a:t>
                      </a:r>
                      <a:endParaRPr lang="ru-RU" sz="1000" spc="1000" dirty="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Признаки ухудшения по отдельным группам</a:t>
                      </a:r>
                      <a:endParaRPr lang="ru-RU" sz="1000" spc="1000" dirty="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Усложнение хозяйственной деятельности</a:t>
                      </a:r>
                      <a:endParaRPr lang="ru-RU" sz="1000" spc="1000" dirty="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a:solidFill>
                            <a:schemeClr val="tx1"/>
                          </a:solidFill>
                          <a:effectLst/>
                        </a:rPr>
                        <a:t>Начинается осознание экологических проблем</a:t>
                      </a:r>
                      <a:endParaRPr lang="ru-RU" sz="1000" spc="100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Стабилизация хоз. деятельности и/или совершенствование технологий</a:t>
                      </a:r>
                      <a:endParaRPr lang="ru-RU" sz="1000" spc="1000" dirty="0">
                        <a:solidFill>
                          <a:schemeClr val="tx1"/>
                        </a:solidFill>
                        <a:effectLst/>
                        <a:latin typeface="PromtImperial"/>
                        <a:ea typeface="PromtImperial"/>
                        <a:cs typeface="Times New Roman"/>
                      </a:endParaRPr>
                    </a:p>
                  </a:txBody>
                  <a:tcPr marL="34413" marR="34413" marT="0" marB="0"/>
                </a:tc>
              </a:tr>
              <a:tr h="917674">
                <a:tc>
                  <a:txBody>
                    <a:bodyPr/>
                    <a:lstStyle/>
                    <a:p>
                      <a:pPr marL="635" marR="635" algn="just">
                        <a:lnSpc>
                          <a:spcPct val="100000"/>
                        </a:lnSpc>
                        <a:spcBef>
                          <a:spcPts val="0"/>
                        </a:spcBef>
                        <a:spcAft>
                          <a:spcPts val="0"/>
                        </a:spcAft>
                      </a:pPr>
                      <a:r>
                        <a:rPr lang="ru-RU" sz="1000" spc="0" dirty="0">
                          <a:solidFill>
                            <a:schemeClr val="tx1"/>
                          </a:solidFill>
                          <a:effectLst/>
                        </a:rPr>
                        <a:t>3. </a:t>
                      </a:r>
                      <a:r>
                        <a:rPr lang="ru-RU" sz="1000" spc="0" dirty="0" smtClean="0">
                          <a:solidFill>
                            <a:schemeClr val="tx1"/>
                          </a:solidFill>
                          <a:effectLst/>
                        </a:rPr>
                        <a:t>Критическая</a:t>
                      </a:r>
                      <a:endParaRPr lang="ru-RU" sz="1000" spc="1000" dirty="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a:solidFill>
                            <a:schemeClr val="tx1"/>
                          </a:solidFill>
                          <a:effectLst/>
                        </a:rPr>
                        <a:t>Деградация отдельных компонентов и ландшафтов</a:t>
                      </a:r>
                      <a:endParaRPr lang="ru-RU" sz="1000" spc="100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Ухудшения здоровья отдельных групп</a:t>
                      </a:r>
                      <a:endParaRPr lang="ru-RU" sz="1000" spc="1000" dirty="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Снижение эф-</a:t>
                      </a:r>
                      <a:r>
                        <a:rPr lang="ru-RU" sz="1000" spc="0" dirty="0" err="1">
                          <a:solidFill>
                            <a:schemeClr val="tx1"/>
                          </a:solidFill>
                          <a:effectLst/>
                        </a:rPr>
                        <a:t>фективности</a:t>
                      </a:r>
                      <a:r>
                        <a:rPr lang="ru-RU" sz="1000" spc="0" dirty="0">
                          <a:solidFill>
                            <a:schemeClr val="tx1"/>
                          </a:solidFill>
                          <a:effectLst/>
                        </a:rPr>
                        <a:t> хозяйства</a:t>
                      </a:r>
                      <a:endParaRPr lang="ru-RU" sz="1000" spc="1000" dirty="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Проявления экологически обусловленного социального напряжения</a:t>
                      </a:r>
                      <a:endParaRPr lang="ru-RU" sz="1000" spc="1000" dirty="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Необходимо </a:t>
                      </a:r>
                      <a:r>
                        <a:rPr lang="ru-RU" sz="1000" spc="0" dirty="0" smtClean="0">
                          <a:solidFill>
                            <a:schemeClr val="tx1"/>
                          </a:solidFill>
                          <a:effectLst/>
                        </a:rPr>
                        <a:t>внедрение </a:t>
                      </a:r>
                      <a:r>
                        <a:rPr lang="ru-RU" sz="1000" spc="0" dirty="0">
                          <a:solidFill>
                            <a:schemeClr val="tx1"/>
                          </a:solidFill>
                          <a:effectLst/>
                        </a:rPr>
                        <a:t>новых </a:t>
                      </a:r>
                      <a:r>
                        <a:rPr lang="ru-RU" sz="1000" spc="0" dirty="0" smtClean="0">
                          <a:solidFill>
                            <a:schemeClr val="tx1"/>
                          </a:solidFill>
                          <a:effectLst/>
                        </a:rPr>
                        <a:t>технологий </a:t>
                      </a:r>
                      <a:r>
                        <a:rPr lang="ru-RU" sz="1000" spc="0" dirty="0">
                          <a:solidFill>
                            <a:schemeClr val="tx1"/>
                          </a:solidFill>
                          <a:effectLst/>
                        </a:rPr>
                        <a:t>и </a:t>
                      </a:r>
                      <a:r>
                        <a:rPr lang="ru-RU" sz="1000" spc="0" dirty="0" smtClean="0">
                          <a:solidFill>
                            <a:schemeClr val="tx1"/>
                          </a:solidFill>
                          <a:effectLst/>
                        </a:rPr>
                        <a:t>совершенствование природоохранного </a:t>
                      </a:r>
                      <a:r>
                        <a:rPr lang="ru-RU" sz="1000" spc="0" dirty="0">
                          <a:solidFill>
                            <a:schemeClr val="tx1"/>
                          </a:solidFill>
                          <a:effectLst/>
                        </a:rPr>
                        <a:t>оборудования</a:t>
                      </a:r>
                      <a:endParaRPr lang="ru-RU" sz="1000" spc="1000" dirty="0">
                        <a:solidFill>
                          <a:schemeClr val="tx1"/>
                        </a:solidFill>
                        <a:effectLst/>
                        <a:latin typeface="PromtImperial"/>
                        <a:ea typeface="PromtImperial"/>
                        <a:cs typeface="Times New Roman"/>
                      </a:endParaRPr>
                    </a:p>
                  </a:txBody>
                  <a:tcPr marL="34413" marR="34413" marT="0" marB="0"/>
                </a:tc>
              </a:tr>
              <a:tr h="1223565">
                <a:tc>
                  <a:txBody>
                    <a:bodyPr/>
                    <a:lstStyle/>
                    <a:p>
                      <a:pPr marL="635" marR="635" algn="just">
                        <a:lnSpc>
                          <a:spcPct val="100000"/>
                        </a:lnSpc>
                        <a:spcBef>
                          <a:spcPts val="0"/>
                        </a:spcBef>
                        <a:spcAft>
                          <a:spcPts val="0"/>
                        </a:spcAft>
                      </a:pPr>
                      <a:r>
                        <a:rPr lang="ru-RU" sz="1000" spc="0">
                          <a:solidFill>
                            <a:schemeClr val="tx1"/>
                          </a:solidFill>
                          <a:effectLst/>
                        </a:rPr>
                        <a:t>4. Кризис-ная</a:t>
                      </a:r>
                      <a:endParaRPr lang="ru-RU" sz="1000" spc="100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a:solidFill>
                            <a:schemeClr val="tx1"/>
                          </a:solidFill>
                          <a:effectLst/>
                        </a:rPr>
                        <a:t>Деградация ландшафтов в целом с при-знаками не-обратимости</a:t>
                      </a:r>
                      <a:endParaRPr lang="ru-RU" sz="1000" spc="100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a:solidFill>
                            <a:schemeClr val="tx1"/>
                          </a:solidFill>
                          <a:effectLst/>
                        </a:rPr>
                        <a:t>Повсеместное ухудшение здоровья. Рост детской смертности</a:t>
                      </a:r>
                      <a:endParaRPr lang="ru-RU" sz="1000" spc="100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Падение удельной и общей </a:t>
                      </a:r>
                      <a:r>
                        <a:rPr lang="ru-RU" sz="1000" spc="0" dirty="0" err="1">
                          <a:solidFill>
                            <a:schemeClr val="tx1"/>
                          </a:solidFill>
                          <a:effectLst/>
                        </a:rPr>
                        <a:t>эффек-тивности</a:t>
                      </a:r>
                      <a:r>
                        <a:rPr lang="ru-RU" sz="1000" spc="0" dirty="0">
                          <a:solidFill>
                            <a:schemeClr val="tx1"/>
                          </a:solidFill>
                          <a:effectLst/>
                        </a:rPr>
                        <a:t> хо-</a:t>
                      </a:r>
                      <a:r>
                        <a:rPr lang="ru-RU" sz="1000" spc="0" dirty="0" err="1">
                          <a:solidFill>
                            <a:schemeClr val="tx1"/>
                          </a:solidFill>
                          <a:effectLst/>
                        </a:rPr>
                        <a:t>зяйствования</a:t>
                      </a:r>
                      <a:endParaRPr lang="ru-RU" sz="1000" spc="1000" dirty="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Экологически обусловленное социальное </a:t>
                      </a:r>
                      <a:r>
                        <a:rPr lang="ru-RU" sz="1000" spc="0" dirty="0" smtClean="0">
                          <a:solidFill>
                            <a:schemeClr val="tx1"/>
                          </a:solidFill>
                          <a:effectLst/>
                        </a:rPr>
                        <a:t>напряжение </a:t>
                      </a:r>
                      <a:r>
                        <a:rPr lang="ru-RU" sz="1000" spc="0" dirty="0">
                          <a:solidFill>
                            <a:schemeClr val="tx1"/>
                          </a:solidFill>
                          <a:effectLst/>
                        </a:rPr>
                        <a:t>ста-</a:t>
                      </a:r>
                      <a:r>
                        <a:rPr lang="ru-RU" sz="1000" spc="0" dirty="0" err="1">
                          <a:solidFill>
                            <a:schemeClr val="tx1"/>
                          </a:solidFill>
                          <a:effectLst/>
                        </a:rPr>
                        <a:t>новится</a:t>
                      </a:r>
                      <a:r>
                        <a:rPr lang="ru-RU" sz="1000" spc="0" dirty="0">
                          <a:solidFill>
                            <a:schemeClr val="tx1"/>
                          </a:solidFill>
                          <a:effectLst/>
                        </a:rPr>
                        <a:t> </a:t>
                      </a:r>
                      <a:r>
                        <a:rPr lang="ru-RU" sz="1000" spc="0" dirty="0" smtClean="0">
                          <a:solidFill>
                            <a:schemeClr val="tx1"/>
                          </a:solidFill>
                          <a:effectLst/>
                        </a:rPr>
                        <a:t>фактором общественного </a:t>
                      </a:r>
                      <a:r>
                        <a:rPr lang="ru-RU" sz="1000" spc="0" dirty="0">
                          <a:solidFill>
                            <a:schemeClr val="tx1"/>
                          </a:solidFill>
                          <a:effectLst/>
                        </a:rPr>
                        <a:t>развития</a:t>
                      </a:r>
                      <a:endParaRPr lang="ru-RU" sz="1000" spc="1000" dirty="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Крупные финансовые затраты и структурная перестройка хозяйства</a:t>
                      </a:r>
                      <a:endParaRPr lang="ru-RU" sz="1000" spc="1000" dirty="0">
                        <a:solidFill>
                          <a:schemeClr val="tx1"/>
                        </a:solidFill>
                        <a:effectLst/>
                        <a:latin typeface="PromtImperial"/>
                        <a:ea typeface="PromtImperial"/>
                        <a:cs typeface="Times New Roman"/>
                      </a:endParaRPr>
                    </a:p>
                  </a:txBody>
                  <a:tcPr marL="34413" marR="34413" marT="0" marB="0"/>
                </a:tc>
              </a:tr>
              <a:tr h="917674">
                <a:tc>
                  <a:txBody>
                    <a:bodyPr/>
                    <a:lstStyle/>
                    <a:p>
                      <a:pPr marL="635" marR="635" algn="just">
                        <a:lnSpc>
                          <a:spcPct val="100000"/>
                        </a:lnSpc>
                        <a:spcBef>
                          <a:spcPts val="0"/>
                        </a:spcBef>
                        <a:spcAft>
                          <a:spcPts val="0"/>
                        </a:spcAft>
                      </a:pPr>
                      <a:r>
                        <a:rPr lang="ru-RU" sz="1000" spc="0">
                          <a:solidFill>
                            <a:schemeClr val="tx1"/>
                          </a:solidFill>
                          <a:effectLst/>
                        </a:rPr>
                        <a:t>5. Ката-строфи-ческая</a:t>
                      </a:r>
                      <a:endParaRPr lang="ru-RU" sz="1000" spc="100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a:solidFill>
                            <a:schemeClr val="tx1"/>
                          </a:solidFill>
                          <a:effectLst/>
                        </a:rPr>
                        <a:t>Глубокие и необратимые изменения, деградация ландшафтов</a:t>
                      </a:r>
                      <a:endParaRPr lang="ru-RU" sz="1000" spc="100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a:solidFill>
                            <a:schemeClr val="tx1"/>
                          </a:solidFill>
                          <a:effectLst/>
                        </a:rPr>
                        <a:t>Тенденции к вымиранию</a:t>
                      </a:r>
                      <a:endParaRPr lang="ru-RU" sz="1000" spc="100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a:solidFill>
                            <a:schemeClr val="tx1"/>
                          </a:solidFill>
                          <a:effectLst/>
                        </a:rPr>
                        <a:t>Прогрессиру-ющие хозяйст-венные поте-ри. Нарушение структуры хозяйства</a:t>
                      </a:r>
                      <a:endParaRPr lang="ru-RU" sz="1000" spc="100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a:solidFill>
                            <a:schemeClr val="tx1"/>
                          </a:solidFill>
                          <a:effectLst/>
                        </a:rPr>
                        <a:t>Экологически обусловленное социальное на-пряжение опре-деляет общест-венное развитие</a:t>
                      </a:r>
                      <a:endParaRPr lang="ru-RU" sz="1000" spc="1000">
                        <a:solidFill>
                          <a:schemeClr val="tx1"/>
                        </a:solidFill>
                        <a:effectLst/>
                        <a:latin typeface="PromtImperial"/>
                        <a:ea typeface="PromtImperial"/>
                        <a:cs typeface="Times New Roman"/>
                      </a:endParaRPr>
                    </a:p>
                  </a:txBody>
                  <a:tcPr marL="34413" marR="34413" marT="0" marB="0"/>
                </a:tc>
                <a:tc>
                  <a:txBody>
                    <a:bodyPr/>
                    <a:lstStyle/>
                    <a:p>
                      <a:pPr marL="635" marR="635" algn="just">
                        <a:lnSpc>
                          <a:spcPct val="100000"/>
                        </a:lnSpc>
                        <a:spcBef>
                          <a:spcPts val="0"/>
                        </a:spcBef>
                        <a:spcAft>
                          <a:spcPts val="0"/>
                        </a:spcAft>
                      </a:pPr>
                      <a:r>
                        <a:rPr lang="ru-RU" sz="1000" spc="0" dirty="0">
                          <a:solidFill>
                            <a:schemeClr val="tx1"/>
                          </a:solidFill>
                          <a:effectLst/>
                        </a:rPr>
                        <a:t>Коренная </a:t>
                      </a:r>
                      <a:r>
                        <a:rPr lang="ru-RU" sz="1000" spc="0" dirty="0" smtClean="0">
                          <a:solidFill>
                            <a:schemeClr val="tx1"/>
                          </a:solidFill>
                          <a:effectLst/>
                        </a:rPr>
                        <a:t>структурная </a:t>
                      </a:r>
                      <a:r>
                        <a:rPr lang="ru-RU" sz="1000" spc="0" dirty="0">
                          <a:solidFill>
                            <a:schemeClr val="tx1"/>
                          </a:solidFill>
                          <a:effectLst/>
                        </a:rPr>
                        <a:t>перестройка хозяйства. Огромные капитальные вложения</a:t>
                      </a:r>
                      <a:endParaRPr lang="ru-RU" sz="1000" spc="1000" dirty="0">
                        <a:solidFill>
                          <a:schemeClr val="tx1"/>
                        </a:solidFill>
                        <a:effectLst/>
                        <a:latin typeface="PromtImperial"/>
                        <a:ea typeface="PromtImperial"/>
                        <a:cs typeface="Times New Roman"/>
                      </a:endParaRPr>
                    </a:p>
                  </a:txBody>
                  <a:tcPr marL="34413" marR="34413" marT="0" marB="0"/>
                </a:tc>
              </a:tr>
            </a:tbl>
          </a:graphicData>
        </a:graphic>
      </p:graphicFrame>
    </p:spTree>
    <p:extLst>
      <p:ext uri="{BB962C8B-B14F-4D97-AF65-F5344CB8AC3E}">
        <p14:creationId xmlns:p14="http://schemas.microsoft.com/office/powerpoint/2010/main" val="1686925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1700808"/>
            <a:ext cx="7175351" cy="4176464"/>
          </a:xfrm>
        </p:spPr>
        <p:txBody>
          <a:bodyPr>
            <a:noAutofit/>
          </a:bodyPr>
          <a:lstStyle/>
          <a:p>
            <a:pPr algn="just"/>
            <a:r>
              <a:rPr lang="ru-RU" sz="4000" dirty="0">
                <a:solidFill>
                  <a:schemeClr val="tx1"/>
                </a:solidFill>
                <a:effectLst/>
              </a:rPr>
              <a:t>5</a:t>
            </a:r>
            <a:r>
              <a:rPr lang="ru-RU" sz="4000" dirty="0" smtClean="0">
                <a:solidFill>
                  <a:schemeClr val="tx1"/>
                </a:solidFill>
                <a:effectLst/>
              </a:rPr>
              <a:t>. </a:t>
            </a:r>
            <a:r>
              <a:rPr lang="ru-RU" sz="4000" dirty="0" smtClean="0">
                <a:solidFill>
                  <a:schemeClr val="tx1"/>
                </a:solidFill>
                <a:effectLst/>
              </a:rPr>
              <a:t>ОСНОВНЫЕ ПОДХОДЫ К КАРТОГРАФИРОВАНИЮ И АНАЛИЗУ СОСТОЯНИЯ ВОДНЫХ ОБЪЕКТОВ. ВИДЫ И ФАКТОРЫ ДИНАМИКИ.</a:t>
            </a:r>
            <a:endParaRPr lang="ru-RU" sz="4000" dirty="0">
              <a:solidFill>
                <a:schemeClr val="tx1"/>
              </a:solidFill>
            </a:endParaRPr>
          </a:p>
        </p:txBody>
      </p:sp>
    </p:spTree>
    <p:extLst>
      <p:ext uri="{BB962C8B-B14F-4D97-AF65-F5344CB8AC3E}">
        <p14:creationId xmlns:p14="http://schemas.microsoft.com/office/powerpoint/2010/main" val="35765159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764704"/>
            <a:ext cx="3636085" cy="1008113"/>
          </a:xfrm>
        </p:spPr>
        <p:txBody>
          <a:bodyPr/>
          <a:lstStyle/>
          <a:p>
            <a:r>
              <a:rPr lang="ru-RU" sz="2000" dirty="0">
                <a:solidFill>
                  <a:schemeClr val="tx1"/>
                </a:solidFill>
              </a:rPr>
              <a:t>Общие закономерности загрязнения поверхностных вод суши</a:t>
            </a:r>
          </a:p>
        </p:txBody>
      </p:sp>
      <p:sp>
        <p:nvSpPr>
          <p:cNvPr id="3" name="Объект 2"/>
          <p:cNvSpPr>
            <a:spLocks noGrp="1"/>
          </p:cNvSpPr>
          <p:nvPr>
            <p:ph idx="1"/>
          </p:nvPr>
        </p:nvSpPr>
        <p:spPr>
          <a:xfrm>
            <a:off x="4593515" y="548680"/>
            <a:ext cx="4154949" cy="5832648"/>
          </a:xfrm>
        </p:spPr>
        <p:txBody>
          <a:bodyPr>
            <a:noAutofit/>
          </a:bodyPr>
          <a:lstStyle/>
          <a:p>
            <a:pPr algn="just"/>
            <a:r>
              <a:rPr lang="ru-RU" sz="1250" dirty="0">
                <a:solidFill>
                  <a:schemeClr val="tx1"/>
                </a:solidFill>
              </a:rPr>
              <a:t>Загрязнение водных объектов, также как и загрязнение атмосферы, является сложным, многофакторным и весьма динамичным процессом. Концентрации различных загрязняющих веществ, присутствующих в водной среде, характеризуются сложной временной динамикой и зависят от:</a:t>
            </a:r>
          </a:p>
          <a:p>
            <a:pPr algn="just"/>
            <a:r>
              <a:rPr lang="ru-RU" sz="1250" dirty="0">
                <a:solidFill>
                  <a:schemeClr val="tx1"/>
                </a:solidFill>
              </a:rPr>
              <a:t>- интенсивности поступления в водоемы, </a:t>
            </a:r>
          </a:p>
          <a:p>
            <a:pPr algn="just"/>
            <a:r>
              <a:rPr lang="ru-RU" sz="1250" dirty="0">
                <a:solidFill>
                  <a:schemeClr val="tx1"/>
                </a:solidFill>
              </a:rPr>
              <a:t>- скорости процессов самоочищения и осаждения, </a:t>
            </a:r>
          </a:p>
          <a:p>
            <a:pPr algn="just"/>
            <a:r>
              <a:rPr lang="ru-RU" sz="1250" dirty="0">
                <a:solidFill>
                  <a:schemeClr val="tx1"/>
                </a:solidFill>
              </a:rPr>
              <a:t>- объема водной массы, характера и скорости ее движения. </a:t>
            </a:r>
          </a:p>
          <a:p>
            <a:pPr algn="just"/>
            <a:r>
              <a:rPr lang="ru-RU" sz="1250" dirty="0">
                <a:solidFill>
                  <a:schemeClr val="tx1"/>
                </a:solidFill>
              </a:rPr>
              <a:t>Каждый из </a:t>
            </a:r>
            <a:r>
              <a:rPr lang="ru-RU" sz="1250" dirty="0" smtClean="0">
                <a:solidFill>
                  <a:schemeClr val="tx1"/>
                </a:solidFill>
              </a:rPr>
              <a:t>факторов относительно </a:t>
            </a:r>
            <a:r>
              <a:rPr lang="ru-RU" sz="1250" dirty="0">
                <a:solidFill>
                  <a:schemeClr val="tx1"/>
                </a:solidFill>
              </a:rPr>
              <a:t>независим от других и обладает собственной динамикой. Загрязняющие вещества поступают в водоемы со сточными водами от промышленных и сельскохозяйственных предприятий, коммунально-бытовой сферы, с поверхностным стоком за счет смыва с загрязненных территорий, при осаждении из атмосферы, от вторичных химических процессов трансформации </a:t>
            </a:r>
            <a:r>
              <a:rPr lang="ru-RU" sz="1250" dirty="0" err="1">
                <a:solidFill>
                  <a:schemeClr val="tx1"/>
                </a:solidFill>
              </a:rPr>
              <a:t>поллютантов</a:t>
            </a:r>
            <a:r>
              <a:rPr lang="ru-RU" sz="1250" dirty="0">
                <a:solidFill>
                  <a:schemeClr val="tx1"/>
                </a:solidFill>
              </a:rPr>
              <a:t>, от естественных источников. </a:t>
            </a:r>
          </a:p>
          <a:p>
            <a:pPr algn="just"/>
            <a:r>
              <a:rPr lang="ru-RU" sz="1250" dirty="0">
                <a:solidFill>
                  <a:schemeClr val="tx1"/>
                </a:solidFill>
              </a:rPr>
              <a:t>Особенностью процессов загрязнения водных объектов является резкая изменчивость, связанная с возможностью залповых сбросов из </a:t>
            </a:r>
            <a:r>
              <a:rPr lang="ru-RU" sz="1250" dirty="0" smtClean="0">
                <a:solidFill>
                  <a:schemeClr val="tx1"/>
                </a:solidFill>
              </a:rPr>
              <a:t>емкостей-накопителей. </a:t>
            </a:r>
            <a:r>
              <a:rPr lang="ru-RU" sz="1250" dirty="0">
                <a:solidFill>
                  <a:schemeClr val="tx1"/>
                </a:solidFill>
              </a:rPr>
              <a:t>Смыв с загрязненных территорий также крайне неравномерен во времени и происходит при стоке дождевых и талых вод, а также во время паводков. </a:t>
            </a:r>
          </a:p>
        </p:txBody>
      </p:sp>
      <p:sp>
        <p:nvSpPr>
          <p:cNvPr id="4" name="Текст 3"/>
          <p:cNvSpPr>
            <a:spLocks noGrp="1"/>
          </p:cNvSpPr>
          <p:nvPr>
            <p:ph type="body" sz="half" idx="2"/>
          </p:nvPr>
        </p:nvSpPr>
        <p:spPr>
          <a:xfrm>
            <a:off x="755576" y="3140968"/>
            <a:ext cx="2736304" cy="1656184"/>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564904"/>
            <a:ext cx="4320480" cy="2888893"/>
          </a:xfrm>
          <a:prstGeom prst="rect">
            <a:avLst/>
          </a:prstGeom>
        </p:spPr>
      </p:pic>
    </p:spTree>
    <p:extLst>
      <p:ext uri="{BB962C8B-B14F-4D97-AF65-F5344CB8AC3E}">
        <p14:creationId xmlns:p14="http://schemas.microsoft.com/office/powerpoint/2010/main" val="6392427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20688"/>
            <a:ext cx="3636085" cy="936105"/>
          </a:xfrm>
        </p:spPr>
        <p:txBody>
          <a:bodyPr/>
          <a:lstStyle/>
          <a:p>
            <a:r>
              <a:rPr lang="ru-RU" sz="2000" dirty="0">
                <a:solidFill>
                  <a:schemeClr val="tx1"/>
                </a:solidFill>
              </a:rPr>
              <a:t>Картографирование самоочищения поверхностных вод</a:t>
            </a:r>
          </a:p>
        </p:txBody>
      </p:sp>
      <p:sp>
        <p:nvSpPr>
          <p:cNvPr id="3" name="Объект 2"/>
          <p:cNvSpPr>
            <a:spLocks noGrp="1"/>
          </p:cNvSpPr>
          <p:nvPr>
            <p:ph idx="1"/>
          </p:nvPr>
        </p:nvSpPr>
        <p:spPr>
          <a:xfrm>
            <a:off x="5292080" y="548680"/>
            <a:ext cx="3600400" cy="5616624"/>
          </a:xfrm>
        </p:spPr>
        <p:txBody>
          <a:bodyPr>
            <a:normAutofit fontScale="77500" lnSpcReduction="20000"/>
          </a:bodyPr>
          <a:lstStyle/>
          <a:p>
            <a:pPr algn="just"/>
            <a:r>
              <a:rPr lang="ru-RU" b="1" i="1" dirty="0" smtClean="0">
                <a:solidFill>
                  <a:schemeClr val="tx1"/>
                </a:solidFill>
              </a:rPr>
              <a:t>Качественное картографирование условий самоочищения</a:t>
            </a:r>
            <a:r>
              <a:rPr lang="ru-RU" dirty="0" smtClean="0">
                <a:solidFill>
                  <a:schemeClr val="tx1"/>
                </a:solidFill>
              </a:rPr>
              <a:t> включает подразделение водных объектов на ряд категорий по параметрам, определяющим условия самоочищения: </a:t>
            </a:r>
          </a:p>
          <a:p>
            <a:pPr algn="just"/>
            <a:r>
              <a:rPr lang="ru-RU" dirty="0" smtClean="0">
                <a:solidFill>
                  <a:schemeClr val="tx1"/>
                </a:solidFill>
              </a:rPr>
              <a:t>- </a:t>
            </a:r>
            <a:r>
              <a:rPr lang="ru-RU" dirty="0">
                <a:solidFill>
                  <a:schemeClr val="tx1"/>
                </a:solidFill>
              </a:rPr>
              <a:t>интенсивности перемешивания;</a:t>
            </a:r>
          </a:p>
          <a:p>
            <a:pPr algn="just"/>
            <a:r>
              <a:rPr lang="ru-RU" dirty="0">
                <a:solidFill>
                  <a:schemeClr val="tx1"/>
                </a:solidFill>
              </a:rPr>
              <a:t>- температурам воды в летние месяцы;</a:t>
            </a:r>
          </a:p>
          <a:p>
            <a:pPr algn="just"/>
            <a:r>
              <a:rPr lang="ru-RU" dirty="0">
                <a:solidFill>
                  <a:schemeClr val="tx1"/>
                </a:solidFill>
              </a:rPr>
              <a:t>- условиям разбавления загрязняющих веществ.</a:t>
            </a:r>
          </a:p>
          <a:p>
            <a:pPr algn="just"/>
            <a:r>
              <a:rPr lang="ru-RU" b="1" i="1" dirty="0">
                <a:solidFill>
                  <a:schemeClr val="tx1"/>
                </a:solidFill>
              </a:rPr>
              <a:t>Количественное картографирование самоочищения</a:t>
            </a:r>
            <a:r>
              <a:rPr lang="ru-RU" dirty="0">
                <a:solidFill>
                  <a:schemeClr val="tx1"/>
                </a:solidFill>
              </a:rPr>
              <a:t> </a:t>
            </a:r>
            <a:r>
              <a:rPr lang="ru-RU" dirty="0" smtClean="0">
                <a:solidFill>
                  <a:schemeClr val="tx1"/>
                </a:solidFill>
              </a:rPr>
              <a:t>может выполняется </a:t>
            </a:r>
            <a:r>
              <a:rPr lang="ru-RU" dirty="0">
                <a:solidFill>
                  <a:schemeClr val="tx1"/>
                </a:solidFill>
              </a:rPr>
              <a:t>при крупномасштабных </a:t>
            </a:r>
            <a:r>
              <a:rPr lang="ru-RU" dirty="0" smtClean="0">
                <a:solidFill>
                  <a:schemeClr val="tx1"/>
                </a:solidFill>
              </a:rPr>
              <a:t>работах</a:t>
            </a:r>
            <a:r>
              <a:rPr lang="ru-RU" smtClean="0">
                <a:solidFill>
                  <a:schemeClr val="tx1"/>
                </a:solidFill>
              </a:rPr>
              <a:t>, на </a:t>
            </a:r>
            <a:r>
              <a:rPr lang="ru-RU" dirty="0">
                <a:solidFill>
                  <a:schemeClr val="tx1"/>
                </a:solidFill>
              </a:rPr>
              <a:t>основе известных зависимостей скоростей трансформации конкретных веществ от температуры </a:t>
            </a:r>
            <a:r>
              <a:rPr lang="ru-RU" dirty="0" smtClean="0">
                <a:solidFill>
                  <a:schemeClr val="tx1"/>
                </a:solidFill>
              </a:rPr>
              <a:t>среды.</a:t>
            </a:r>
          </a:p>
        </p:txBody>
      </p:sp>
      <p:graphicFrame>
        <p:nvGraphicFramePr>
          <p:cNvPr id="5" name="Таблица 4"/>
          <p:cNvGraphicFramePr>
            <a:graphicFrameLocks noGrp="1"/>
          </p:cNvGraphicFramePr>
          <p:nvPr>
            <p:extLst>
              <p:ext uri="{D42A27DB-BD31-4B8C-83A1-F6EECF244321}">
                <p14:modId xmlns:p14="http://schemas.microsoft.com/office/powerpoint/2010/main" val="625154994"/>
              </p:ext>
            </p:extLst>
          </p:nvPr>
        </p:nvGraphicFramePr>
        <p:xfrm>
          <a:off x="251520" y="3068960"/>
          <a:ext cx="5112568" cy="2487158"/>
        </p:xfrm>
        <a:graphic>
          <a:graphicData uri="http://schemas.openxmlformats.org/drawingml/2006/table">
            <a:tbl>
              <a:tblPr>
                <a:tableStyleId>{5C22544A-7EE6-4342-B048-85BDC9FD1C3A}</a:tableStyleId>
              </a:tblPr>
              <a:tblGrid>
                <a:gridCol w="2428012"/>
                <a:gridCol w="894852"/>
                <a:gridCol w="894852"/>
                <a:gridCol w="894852"/>
              </a:tblGrid>
              <a:tr h="164590">
                <a:tc>
                  <a:txBody>
                    <a:bodyPr/>
                    <a:lstStyle/>
                    <a:p>
                      <a:pPr indent="0" algn="ctr">
                        <a:spcAft>
                          <a:spcPts val="0"/>
                        </a:spcAft>
                      </a:pPr>
                      <a:r>
                        <a:rPr lang="ru-RU" sz="1200" dirty="0">
                          <a:effectLst/>
                        </a:rPr>
                        <a:t>Ингредиенты</a:t>
                      </a:r>
                      <a:endParaRPr lang="ru-RU" sz="1200" dirty="0">
                        <a:effectLst/>
                        <a:latin typeface="Times New Roman"/>
                        <a:ea typeface="Times New Roman"/>
                      </a:endParaRPr>
                    </a:p>
                  </a:txBody>
                  <a:tcPr marL="68580" marR="68580" marT="0" marB="0"/>
                </a:tc>
                <a:tc gridSpan="3">
                  <a:txBody>
                    <a:bodyPr/>
                    <a:lstStyle/>
                    <a:p>
                      <a:pPr indent="0" algn="ctr">
                        <a:spcAft>
                          <a:spcPts val="0"/>
                        </a:spcAft>
                      </a:pPr>
                      <a:r>
                        <a:rPr lang="ru-RU" sz="1200">
                          <a:effectLst/>
                        </a:rPr>
                        <a:t>Температура воды</a:t>
                      </a:r>
                      <a:endParaRPr lang="ru-RU" sz="1200">
                        <a:effectLst/>
                        <a:latin typeface="Times New Roman"/>
                        <a:ea typeface="Times New Roman"/>
                      </a:endParaRPr>
                    </a:p>
                  </a:txBody>
                  <a:tcPr marL="68580" marR="68580" marT="0" marB="0"/>
                </a:tc>
                <a:tc hMerge="1">
                  <a:txBody>
                    <a:bodyPr/>
                    <a:lstStyle/>
                    <a:p>
                      <a:endParaRPr lang="ru-RU"/>
                    </a:p>
                  </a:txBody>
                  <a:tcPr/>
                </a:tc>
                <a:tc hMerge="1">
                  <a:txBody>
                    <a:bodyPr/>
                    <a:lstStyle/>
                    <a:p>
                      <a:endParaRPr lang="ru-RU"/>
                    </a:p>
                  </a:txBody>
                  <a:tcPr/>
                </a:tc>
              </a:tr>
              <a:tr h="329179">
                <a:tc>
                  <a:txBody>
                    <a:bodyPr/>
                    <a:lstStyle/>
                    <a:p>
                      <a:pPr indent="0" algn="just">
                        <a:spcAft>
                          <a:spcPts val="0"/>
                        </a:spcAft>
                      </a:pPr>
                      <a:r>
                        <a:rPr lang="ru-RU" sz="1200" dirty="0">
                          <a:effectLst/>
                        </a:rPr>
                        <a:t> </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выше 15</a:t>
                      </a:r>
                      <a:r>
                        <a:rPr lang="ru-RU" sz="1200" baseline="30000">
                          <a:effectLst/>
                        </a:rPr>
                        <a:t>о</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10-15</a:t>
                      </a:r>
                      <a:r>
                        <a:rPr lang="ru-RU" sz="1200" baseline="30000">
                          <a:effectLst/>
                        </a:rPr>
                        <a:t>о</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ниже 10</a:t>
                      </a:r>
                      <a:r>
                        <a:rPr lang="ru-RU" sz="1200" baseline="30000">
                          <a:effectLst/>
                        </a:rPr>
                        <a:t>о</a:t>
                      </a:r>
                      <a:endParaRPr lang="ru-RU" sz="1200">
                        <a:effectLst/>
                        <a:latin typeface="Times New Roman"/>
                        <a:ea typeface="Times New Roman"/>
                      </a:endParaRPr>
                    </a:p>
                  </a:txBody>
                  <a:tcPr marL="68580" marR="68580" marT="0" marB="0"/>
                </a:tc>
              </a:tr>
              <a:tr h="164590">
                <a:tc>
                  <a:txBody>
                    <a:bodyPr/>
                    <a:lstStyle/>
                    <a:p>
                      <a:pPr indent="0" algn="just">
                        <a:spcAft>
                          <a:spcPts val="0"/>
                        </a:spcAft>
                      </a:pPr>
                      <a:r>
                        <a:rPr lang="ru-RU" sz="1200" dirty="0">
                          <a:effectLst/>
                        </a:rPr>
                        <a:t>БПК</a:t>
                      </a:r>
                      <a:r>
                        <a:rPr lang="ru-RU" sz="1200" baseline="-25000" dirty="0">
                          <a:effectLst/>
                        </a:rPr>
                        <a:t>5</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0,30</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0,20</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0,10</a:t>
                      </a:r>
                      <a:endParaRPr lang="ru-RU" sz="1200">
                        <a:effectLst/>
                        <a:latin typeface="Times New Roman"/>
                        <a:ea typeface="Times New Roman"/>
                      </a:endParaRPr>
                    </a:p>
                  </a:txBody>
                  <a:tcPr marL="68580" marR="68580" marT="0" marB="0"/>
                </a:tc>
              </a:tr>
              <a:tr h="164590">
                <a:tc>
                  <a:txBody>
                    <a:bodyPr/>
                    <a:lstStyle/>
                    <a:p>
                      <a:pPr indent="0" algn="just">
                        <a:spcAft>
                          <a:spcPts val="0"/>
                        </a:spcAft>
                      </a:pPr>
                      <a:r>
                        <a:rPr lang="ru-RU" sz="1200" dirty="0" err="1">
                          <a:effectLst/>
                        </a:rPr>
                        <a:t>БПКполн</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0,15</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0,10</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0,05</a:t>
                      </a:r>
                      <a:endParaRPr lang="ru-RU" sz="1200">
                        <a:effectLst/>
                        <a:latin typeface="Times New Roman"/>
                        <a:ea typeface="Times New Roman"/>
                      </a:endParaRPr>
                    </a:p>
                  </a:txBody>
                  <a:tcPr marL="68580" marR="68580" marT="0" marB="0"/>
                </a:tc>
              </a:tr>
              <a:tr h="164590">
                <a:tc>
                  <a:txBody>
                    <a:bodyPr/>
                    <a:lstStyle/>
                    <a:p>
                      <a:pPr indent="0" algn="just">
                        <a:spcAft>
                          <a:spcPts val="0"/>
                        </a:spcAft>
                      </a:pPr>
                      <a:r>
                        <a:rPr lang="ru-RU" sz="1200" dirty="0">
                          <a:effectLst/>
                        </a:rPr>
                        <a:t>ХПК</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0,20</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0,15</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0,10</a:t>
                      </a:r>
                      <a:endParaRPr lang="ru-RU" sz="1200">
                        <a:effectLst/>
                        <a:latin typeface="Times New Roman"/>
                        <a:ea typeface="Times New Roman"/>
                      </a:endParaRPr>
                    </a:p>
                  </a:txBody>
                  <a:tcPr marL="68580" marR="68580" marT="0" marB="0"/>
                </a:tc>
              </a:tr>
              <a:tr h="164590">
                <a:tc>
                  <a:txBody>
                    <a:bodyPr/>
                    <a:lstStyle/>
                    <a:p>
                      <a:pPr indent="0" algn="just">
                        <a:spcAft>
                          <a:spcPts val="0"/>
                        </a:spcAft>
                      </a:pPr>
                      <a:r>
                        <a:rPr lang="ru-RU" sz="1200">
                          <a:effectLst/>
                        </a:rPr>
                        <a:t>Азот аммонийный</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0,50</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0,30</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0,20</a:t>
                      </a:r>
                      <a:endParaRPr lang="ru-RU" sz="1200">
                        <a:effectLst/>
                        <a:latin typeface="Times New Roman"/>
                        <a:ea typeface="Times New Roman"/>
                      </a:endParaRPr>
                    </a:p>
                  </a:txBody>
                  <a:tcPr marL="68580" marR="68580" marT="0" marB="0"/>
                </a:tc>
              </a:tr>
              <a:tr h="164590">
                <a:tc>
                  <a:txBody>
                    <a:bodyPr/>
                    <a:lstStyle/>
                    <a:p>
                      <a:pPr indent="0" algn="just">
                        <a:spcAft>
                          <a:spcPts val="0"/>
                        </a:spcAft>
                      </a:pPr>
                      <a:r>
                        <a:rPr lang="ru-RU" sz="1200" dirty="0">
                          <a:effectLst/>
                        </a:rPr>
                        <a:t>Фенолы</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0,12</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0,08</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0,04</a:t>
                      </a:r>
                      <a:endParaRPr lang="ru-RU" sz="1200">
                        <a:effectLst/>
                        <a:latin typeface="Times New Roman"/>
                        <a:ea typeface="Times New Roman"/>
                      </a:endParaRPr>
                    </a:p>
                  </a:txBody>
                  <a:tcPr marL="68580" marR="68580" marT="0" marB="0"/>
                </a:tc>
              </a:tr>
              <a:tr h="164590">
                <a:tc>
                  <a:txBody>
                    <a:bodyPr/>
                    <a:lstStyle/>
                    <a:p>
                      <a:pPr indent="0" algn="just">
                        <a:spcAft>
                          <a:spcPts val="0"/>
                        </a:spcAft>
                      </a:pPr>
                      <a:r>
                        <a:rPr lang="ru-RU" sz="1200" dirty="0">
                          <a:effectLst/>
                        </a:rPr>
                        <a:t>Нефтепродукты</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0,04</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0,03</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0,01</a:t>
                      </a:r>
                      <a:endParaRPr lang="ru-RU" sz="1200">
                        <a:effectLst/>
                        <a:latin typeface="Times New Roman"/>
                        <a:ea typeface="Times New Roman"/>
                      </a:endParaRPr>
                    </a:p>
                  </a:txBody>
                  <a:tcPr marL="68580" marR="68580" marT="0" marB="0"/>
                </a:tc>
              </a:tr>
              <a:tr h="164590">
                <a:tc>
                  <a:txBody>
                    <a:bodyPr/>
                    <a:lstStyle/>
                    <a:p>
                      <a:pPr indent="0" algn="just">
                        <a:spcAft>
                          <a:spcPts val="0"/>
                        </a:spcAft>
                      </a:pPr>
                      <a:r>
                        <a:rPr lang="ru-RU" sz="1200" dirty="0">
                          <a:effectLst/>
                        </a:rPr>
                        <a:t>СПАВ</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0,15</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0,10</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0,05</a:t>
                      </a:r>
                      <a:endParaRPr lang="ru-RU" sz="1200">
                        <a:effectLst/>
                        <a:latin typeface="Times New Roman"/>
                        <a:ea typeface="Times New Roman"/>
                      </a:endParaRPr>
                    </a:p>
                  </a:txBody>
                  <a:tcPr marL="68580" marR="68580" marT="0" marB="0"/>
                </a:tc>
              </a:tr>
              <a:tr h="329179">
                <a:tc>
                  <a:txBody>
                    <a:bodyPr/>
                    <a:lstStyle/>
                    <a:p>
                      <a:pPr indent="0" algn="just">
                        <a:spcAft>
                          <a:spcPts val="0"/>
                        </a:spcAft>
                      </a:pPr>
                      <a:r>
                        <a:rPr lang="ru-RU" sz="1200" dirty="0">
                          <a:effectLst/>
                        </a:rPr>
                        <a:t>Пестициды фосфорорганические</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0,08</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dirty="0">
                          <a:effectLst/>
                        </a:rPr>
                        <a:t>0,06</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dirty="0">
                          <a:effectLst/>
                        </a:rPr>
                        <a:t>0,04</a:t>
                      </a:r>
                      <a:endParaRPr lang="ru-RU" sz="1200" dirty="0">
                        <a:effectLst/>
                        <a:latin typeface="Times New Roman"/>
                        <a:ea typeface="Times New Roman"/>
                      </a:endParaRPr>
                    </a:p>
                  </a:txBody>
                  <a:tcPr marL="68580" marR="68580" marT="0" marB="0"/>
                </a:tc>
              </a:tr>
              <a:tr h="329179">
                <a:tc>
                  <a:txBody>
                    <a:bodyPr/>
                    <a:lstStyle/>
                    <a:p>
                      <a:pPr indent="0" algn="just">
                        <a:spcAft>
                          <a:spcPts val="0"/>
                        </a:spcAft>
                      </a:pPr>
                      <a:r>
                        <a:rPr lang="ru-RU" sz="1200" dirty="0">
                          <a:effectLst/>
                        </a:rPr>
                        <a:t>Пестициды хлорорганические</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dirty="0">
                          <a:effectLst/>
                        </a:rPr>
                        <a:t>0,02</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dirty="0">
                          <a:effectLst/>
                        </a:rPr>
                        <a:t>0,01</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dirty="0">
                          <a:effectLst/>
                        </a:rPr>
                        <a:t>0,01</a:t>
                      </a:r>
                      <a:endParaRPr lang="ru-RU" sz="1200" dirty="0">
                        <a:effectLst/>
                        <a:latin typeface="Times New Roman"/>
                        <a:ea typeface="Times New Roman"/>
                      </a:endParaRPr>
                    </a:p>
                  </a:txBody>
                  <a:tcPr marL="68580" marR="68580" marT="0" marB="0"/>
                </a:tc>
              </a:tr>
            </a:tbl>
          </a:graphicData>
        </a:graphic>
      </p:graphicFrame>
      <p:sp>
        <p:nvSpPr>
          <p:cNvPr id="7" name="Прямоугольник 6"/>
          <p:cNvSpPr/>
          <p:nvPr/>
        </p:nvSpPr>
        <p:spPr>
          <a:xfrm>
            <a:off x="214258" y="2450505"/>
            <a:ext cx="5184576" cy="461665"/>
          </a:xfrm>
          <a:prstGeom prst="rect">
            <a:avLst/>
          </a:prstGeom>
        </p:spPr>
        <p:txBody>
          <a:bodyPr wrap="square">
            <a:spAutoFit/>
          </a:bodyPr>
          <a:lstStyle/>
          <a:p>
            <a:r>
              <a:rPr lang="ru-RU" sz="1200" dirty="0">
                <a:solidFill>
                  <a:prstClr val="black"/>
                </a:solidFill>
                <a:latin typeface="Arial" pitchFamily="34" charset="0"/>
                <a:ea typeface="Times New Roman" pitchFamily="18" charset="0"/>
                <a:cs typeface="Arial" pitchFamily="34" charset="0"/>
              </a:rPr>
              <a:t>Ориентировочные коэффициенты скорости самоочищения от загрязняющих веществ при разных температурах </a:t>
            </a:r>
            <a:endParaRPr lang="ru-RU" dirty="0"/>
          </a:p>
        </p:txBody>
      </p:sp>
    </p:spTree>
    <p:extLst>
      <p:ext uri="{BB962C8B-B14F-4D97-AF65-F5344CB8AC3E}">
        <p14:creationId xmlns:p14="http://schemas.microsoft.com/office/powerpoint/2010/main" val="2822899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9"/>
            <a:ext cx="8136904" cy="432047"/>
          </a:xfrm>
        </p:spPr>
        <p:txBody>
          <a:bodyPr/>
          <a:lstStyle/>
          <a:p>
            <a:r>
              <a:rPr lang="ru-RU" sz="2000" i="1" dirty="0">
                <a:solidFill>
                  <a:schemeClr val="tx1"/>
                </a:solidFill>
              </a:rPr>
              <a:t>Качественное картографирование условий самоочищения</a:t>
            </a:r>
            <a:endParaRPr lang="ru-RU" sz="20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764704"/>
            <a:ext cx="8598499" cy="5184576"/>
          </a:xfrm>
          <a:prstGeom prst="rect">
            <a:avLst/>
          </a:prstGeom>
        </p:spPr>
      </p:pic>
    </p:spTree>
    <p:extLst>
      <p:ext uri="{BB962C8B-B14F-4D97-AF65-F5344CB8AC3E}">
        <p14:creationId xmlns:p14="http://schemas.microsoft.com/office/powerpoint/2010/main" val="43889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391576" y="5373216"/>
            <a:ext cx="8500903" cy="882119"/>
          </a:xfrm>
        </p:spPr>
        <p:txBody>
          <a:bodyPr>
            <a:normAutofit/>
          </a:bodyPr>
          <a:lstStyle/>
          <a:p>
            <a:r>
              <a:rPr lang="ru-RU" sz="1600" dirty="0" smtClean="0">
                <a:solidFill>
                  <a:schemeClr val="tx1"/>
                </a:solidFill>
              </a:rPr>
              <a:t>Расчет концентраций загрязняющих веществ в водных объектов картографической формы не имеет</a:t>
            </a:r>
            <a:endParaRPr lang="ru-RU" sz="1600" dirty="0">
              <a:solidFill>
                <a:schemeClr val="tx1"/>
              </a:solidFill>
            </a:endParaRPr>
          </a:p>
        </p:txBody>
      </p:sp>
      <p:sp>
        <p:nvSpPr>
          <p:cNvPr id="3" name="Заголовок 2"/>
          <p:cNvSpPr>
            <a:spLocks noGrp="1"/>
          </p:cNvSpPr>
          <p:nvPr>
            <p:ph type="ctrTitle"/>
          </p:nvPr>
        </p:nvSpPr>
        <p:spPr>
          <a:xfrm>
            <a:off x="539552" y="404664"/>
            <a:ext cx="7175351" cy="1793167"/>
          </a:xfrm>
        </p:spPr>
        <p:txBody>
          <a:bodyPr/>
          <a:lstStyle/>
          <a:p>
            <a:endParaRPr lang="ru-RU" dirty="0"/>
          </a:p>
        </p:txBody>
      </p:sp>
      <p:pic>
        <p:nvPicPr>
          <p:cNvPr id="4" name="Picture 2" descr="газ-д 2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577" y="260648"/>
            <a:ext cx="8172400" cy="487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3696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3636085" cy="1080120"/>
          </a:xfrm>
        </p:spPr>
        <p:txBody>
          <a:bodyPr/>
          <a:lstStyle/>
          <a:p>
            <a:r>
              <a:rPr lang="ru-RU" sz="2000" dirty="0" smtClean="0">
                <a:solidFill>
                  <a:schemeClr val="tx1"/>
                </a:solidFill>
              </a:rPr>
              <a:t>Картографирование источников загрязнения </a:t>
            </a:r>
            <a:r>
              <a:rPr lang="ru-RU" sz="2000" dirty="0">
                <a:solidFill>
                  <a:schemeClr val="tx1"/>
                </a:solidFill>
              </a:rPr>
              <a:t>поверхностных </a:t>
            </a:r>
            <a:r>
              <a:rPr lang="ru-RU" sz="2000" dirty="0" smtClean="0">
                <a:solidFill>
                  <a:schemeClr val="tx1"/>
                </a:solidFill>
              </a:rPr>
              <a:t>вод</a:t>
            </a:r>
            <a:endParaRPr lang="ru-RU" sz="2000" dirty="0">
              <a:solidFill>
                <a:schemeClr val="tx1"/>
              </a:solidFill>
            </a:endParaRPr>
          </a:p>
        </p:txBody>
      </p:sp>
      <p:sp>
        <p:nvSpPr>
          <p:cNvPr id="4" name="Текст 3"/>
          <p:cNvSpPr>
            <a:spLocks noGrp="1"/>
          </p:cNvSpPr>
          <p:nvPr>
            <p:ph type="body" sz="half" idx="2"/>
          </p:nvPr>
        </p:nvSpPr>
        <p:spPr>
          <a:xfrm>
            <a:off x="611560" y="3645024"/>
            <a:ext cx="3240360" cy="2139518"/>
          </a:xfrm>
        </p:spPr>
        <p:txBody>
          <a:bodyPr/>
          <a:lstStyle/>
          <a:p>
            <a:r>
              <a:rPr lang="ru-RU" dirty="0" smtClean="0">
                <a:solidFill>
                  <a:schemeClr val="tx1"/>
                </a:solidFill>
              </a:rPr>
              <a:t>Объем и структура сбросов по районам Московской области</a:t>
            </a:r>
            <a:r>
              <a:rPr lang="ru-RU" dirty="0" smtClean="0"/>
              <a:t>.</a:t>
            </a:r>
            <a:endParaRPr lang="ru-RU" dirty="0"/>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63888" y="1268760"/>
            <a:ext cx="5280647" cy="4935135"/>
          </a:xfrm>
        </p:spPr>
      </p:pic>
    </p:spTree>
    <p:extLst>
      <p:ext uri="{BB962C8B-B14F-4D97-AF65-F5344CB8AC3E}">
        <p14:creationId xmlns:p14="http://schemas.microsoft.com/office/powerpoint/2010/main" val="42659242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92697"/>
            <a:ext cx="3636085" cy="864096"/>
          </a:xfrm>
        </p:spPr>
        <p:txBody>
          <a:bodyPr/>
          <a:lstStyle/>
          <a:p>
            <a:r>
              <a:rPr lang="ru-RU" sz="2000" dirty="0">
                <a:solidFill>
                  <a:schemeClr val="tx1"/>
                </a:solidFill>
              </a:rPr>
              <a:t>Показатели экологического состояния водоемов</a:t>
            </a:r>
          </a:p>
        </p:txBody>
      </p:sp>
      <p:sp>
        <p:nvSpPr>
          <p:cNvPr id="3" name="Объект 2"/>
          <p:cNvSpPr>
            <a:spLocks noGrp="1"/>
          </p:cNvSpPr>
          <p:nvPr>
            <p:ph idx="1"/>
          </p:nvPr>
        </p:nvSpPr>
        <p:spPr>
          <a:xfrm>
            <a:off x="4932040" y="476672"/>
            <a:ext cx="3960440" cy="5832648"/>
          </a:xfrm>
        </p:spPr>
        <p:txBody>
          <a:bodyPr>
            <a:normAutofit fontScale="70000" lnSpcReduction="20000"/>
          </a:bodyPr>
          <a:lstStyle/>
          <a:p>
            <a:pPr algn="just"/>
            <a:r>
              <a:rPr lang="ru-RU" dirty="0" smtClean="0">
                <a:solidFill>
                  <a:schemeClr val="tx1"/>
                </a:solidFill>
              </a:rPr>
              <a:t>Для </a:t>
            </a:r>
            <a:r>
              <a:rPr lang="ru-RU" dirty="0">
                <a:solidFill>
                  <a:schemeClr val="tx1"/>
                </a:solidFill>
              </a:rPr>
              <a:t>водоемов, используемых в </a:t>
            </a:r>
            <a:r>
              <a:rPr lang="ru-RU" dirty="0" err="1">
                <a:solidFill>
                  <a:schemeClr val="tx1"/>
                </a:solidFill>
              </a:rPr>
              <a:t>рыбохозяйственных</a:t>
            </a:r>
            <a:r>
              <a:rPr lang="ru-RU" dirty="0">
                <a:solidFill>
                  <a:schemeClr val="tx1"/>
                </a:solidFill>
              </a:rPr>
              <a:t> целях, установлено 11 основных показателей состава и свойств воды (</a:t>
            </a:r>
            <a:r>
              <a:rPr lang="ru-RU" i="1" dirty="0">
                <a:solidFill>
                  <a:schemeClr val="tx1"/>
                </a:solidFill>
              </a:rPr>
              <a:t>содержание взвешенных веществ, плавающие примеси, запахи и привкусы, окраска, температура, рН, минерализация, растворенный кислород, биохимическое потребление кислорода, токсичность воды по тест-объектам, содержание химических веществ</a:t>
            </a:r>
            <a:r>
              <a:rPr lang="ru-RU" dirty="0">
                <a:solidFill>
                  <a:schemeClr val="tx1"/>
                </a:solidFill>
              </a:rPr>
              <a:t>), в </a:t>
            </a:r>
            <a:r>
              <a:rPr lang="ru-RU" dirty="0" err="1">
                <a:solidFill>
                  <a:schemeClr val="tx1"/>
                </a:solidFill>
              </a:rPr>
              <a:t>т.ч</a:t>
            </a:r>
            <a:r>
              <a:rPr lang="ru-RU" dirty="0">
                <a:solidFill>
                  <a:schemeClr val="tx1"/>
                </a:solidFill>
              </a:rPr>
              <a:t>. ПДК для 1204 веществ.</a:t>
            </a:r>
          </a:p>
          <a:p>
            <a:pPr algn="just"/>
            <a:r>
              <a:rPr lang="ru-RU" dirty="0" smtClean="0">
                <a:solidFill>
                  <a:schemeClr val="tx1"/>
                </a:solidFill>
              </a:rPr>
              <a:t>Для водоемов, используемых в хозяйственно-питьевых и рекреационных целях, установлено 14 основных показателей состава и свойств воды (</a:t>
            </a:r>
            <a:r>
              <a:rPr lang="ru-RU" i="1" dirty="0" smtClean="0">
                <a:solidFill>
                  <a:schemeClr val="tx1"/>
                </a:solidFill>
              </a:rPr>
              <a:t>содержание взвешенных веществ, плавающие примеси, запахи и привкусы, окраска, температура, рН, общее солесодержание, растворенный кислород, биохимическое потребление кислорода, химическое потребление кислорода, содержание возбудителей заболеваний, содержание </a:t>
            </a:r>
            <a:r>
              <a:rPr lang="ru-RU" i="1" dirty="0" err="1" smtClean="0">
                <a:solidFill>
                  <a:schemeClr val="tx1"/>
                </a:solidFill>
              </a:rPr>
              <a:t>лактозоположительных</a:t>
            </a:r>
            <a:r>
              <a:rPr lang="ru-RU" i="1" dirty="0" smtClean="0">
                <a:solidFill>
                  <a:schemeClr val="tx1"/>
                </a:solidFill>
              </a:rPr>
              <a:t> кишечных палочек, содержание </a:t>
            </a:r>
            <a:r>
              <a:rPr lang="ru-RU" i="1" dirty="0" err="1" smtClean="0">
                <a:solidFill>
                  <a:schemeClr val="tx1"/>
                </a:solidFill>
              </a:rPr>
              <a:t>колифагов</a:t>
            </a:r>
            <a:r>
              <a:rPr lang="ru-RU" i="1" dirty="0" smtClean="0">
                <a:solidFill>
                  <a:schemeClr val="tx1"/>
                </a:solidFill>
              </a:rPr>
              <a:t>, содержание токсичных веществ), в </a:t>
            </a:r>
            <a:r>
              <a:rPr lang="ru-RU" i="1" dirty="0" err="1" smtClean="0">
                <a:solidFill>
                  <a:schemeClr val="tx1"/>
                </a:solidFill>
              </a:rPr>
              <a:t>т.ч</a:t>
            </a:r>
            <a:r>
              <a:rPr lang="ru-RU" i="1" dirty="0" smtClean="0">
                <a:solidFill>
                  <a:schemeClr val="tx1"/>
                </a:solidFill>
              </a:rPr>
              <a:t>. ПДК для 420 веществ</a:t>
            </a:r>
            <a:r>
              <a:rPr lang="ru-RU" dirty="0" smtClean="0">
                <a:solidFill>
                  <a:schemeClr val="tx1"/>
                </a:solidFill>
              </a:rPr>
              <a:t>. </a:t>
            </a:r>
          </a:p>
          <a:p>
            <a:endParaRPr lang="ru-RU" dirty="0"/>
          </a:p>
        </p:txBody>
      </p:sp>
      <p:sp>
        <p:nvSpPr>
          <p:cNvPr id="4" name="Текст 3"/>
          <p:cNvSpPr>
            <a:spLocks noGrp="1"/>
          </p:cNvSpPr>
          <p:nvPr>
            <p:ph type="body" sz="half" idx="2"/>
          </p:nvPr>
        </p:nvSpPr>
        <p:spPr>
          <a:xfrm>
            <a:off x="539552" y="2564904"/>
            <a:ext cx="4176464" cy="2571566"/>
          </a:xfrm>
        </p:spPr>
        <p:txBody>
          <a:bodyPr>
            <a:normAutofit lnSpcReduction="10000"/>
          </a:bodyPr>
          <a:lstStyle/>
          <a:p>
            <a:pPr algn="just"/>
            <a:r>
              <a:rPr lang="ru-RU" dirty="0">
                <a:solidFill>
                  <a:schemeClr val="tx1"/>
                </a:solidFill>
              </a:rPr>
              <a:t>Виды ПДК:</a:t>
            </a:r>
          </a:p>
          <a:p>
            <a:pPr algn="just"/>
            <a:r>
              <a:rPr lang="ru-RU" b="1" i="1" dirty="0" err="1">
                <a:solidFill>
                  <a:schemeClr val="tx1"/>
                </a:solidFill>
              </a:rPr>
              <a:t>ПДКв</a:t>
            </a:r>
            <a:r>
              <a:rPr lang="ru-RU" dirty="0">
                <a:solidFill>
                  <a:schemeClr val="tx1"/>
                </a:solidFill>
              </a:rPr>
              <a:t> </a:t>
            </a:r>
            <a:r>
              <a:rPr lang="ru-RU" dirty="0">
                <a:solidFill>
                  <a:schemeClr val="tx1"/>
                </a:solidFill>
                <a:sym typeface="Times New Roman"/>
              </a:rPr>
              <a:t>-</a:t>
            </a:r>
            <a:r>
              <a:rPr lang="ru-RU" dirty="0">
                <a:solidFill>
                  <a:schemeClr val="tx1"/>
                </a:solidFill>
              </a:rPr>
              <a:t> предельно допустимая концентрация, которая не должна оказывать прямого или косвенного влияния на организм человека в течение всей жизни и на здоровье последующих поколений, а также не должна ухудшать гигиенические условия водопользования,</a:t>
            </a:r>
          </a:p>
          <a:p>
            <a:pPr algn="just"/>
            <a:r>
              <a:rPr lang="ru-RU" b="1" i="1" dirty="0" err="1">
                <a:solidFill>
                  <a:schemeClr val="tx1"/>
                </a:solidFill>
              </a:rPr>
              <a:t>ПДКрх</a:t>
            </a:r>
            <a:r>
              <a:rPr lang="ru-RU" dirty="0">
                <a:solidFill>
                  <a:schemeClr val="tx1"/>
                </a:solidFill>
              </a:rPr>
              <a:t> </a:t>
            </a:r>
            <a:r>
              <a:rPr lang="ru-RU" dirty="0">
                <a:solidFill>
                  <a:schemeClr val="tx1"/>
                </a:solidFill>
                <a:sym typeface="Times New Roman"/>
              </a:rPr>
              <a:t>-</a:t>
            </a:r>
            <a:r>
              <a:rPr lang="ru-RU" dirty="0">
                <a:solidFill>
                  <a:schemeClr val="tx1"/>
                </a:solidFill>
              </a:rPr>
              <a:t> предельно допустимая концентрация вещества в воде водоема, используемого для </a:t>
            </a:r>
            <a:r>
              <a:rPr lang="ru-RU" dirty="0" err="1">
                <a:solidFill>
                  <a:schemeClr val="tx1"/>
                </a:solidFill>
              </a:rPr>
              <a:t>рыбохозяйственных</a:t>
            </a:r>
            <a:r>
              <a:rPr lang="ru-RU" dirty="0">
                <a:solidFill>
                  <a:schemeClr val="tx1"/>
                </a:solidFill>
              </a:rPr>
              <a:t> целей. </a:t>
            </a:r>
          </a:p>
          <a:p>
            <a:endParaRPr lang="ru-RU" dirty="0"/>
          </a:p>
        </p:txBody>
      </p:sp>
    </p:spTree>
    <p:extLst>
      <p:ext uri="{BB962C8B-B14F-4D97-AF65-F5344CB8AC3E}">
        <p14:creationId xmlns:p14="http://schemas.microsoft.com/office/powerpoint/2010/main" val="38403629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3636085" cy="1224137"/>
          </a:xfrm>
        </p:spPr>
        <p:txBody>
          <a:bodyPr/>
          <a:lstStyle/>
          <a:p>
            <a:r>
              <a:rPr lang="ru-RU" sz="2000" dirty="0">
                <a:solidFill>
                  <a:schemeClr val="tx1"/>
                </a:solidFill>
              </a:rPr>
              <a:t>Показатели экологического состояния </a:t>
            </a:r>
            <a:r>
              <a:rPr lang="ru-RU" sz="2000" dirty="0" smtClean="0">
                <a:solidFill>
                  <a:schemeClr val="tx1"/>
                </a:solidFill>
              </a:rPr>
              <a:t>водоемов (продолжение)</a:t>
            </a:r>
            <a:endParaRPr lang="ru-RU" sz="2000" dirty="0">
              <a:solidFill>
                <a:schemeClr val="tx1"/>
              </a:solidFill>
            </a:endParaRPr>
          </a:p>
        </p:txBody>
      </p:sp>
      <p:sp>
        <p:nvSpPr>
          <p:cNvPr id="3" name="Объект 2"/>
          <p:cNvSpPr>
            <a:spLocks noGrp="1"/>
          </p:cNvSpPr>
          <p:nvPr>
            <p:ph idx="1"/>
          </p:nvPr>
        </p:nvSpPr>
        <p:spPr>
          <a:xfrm>
            <a:off x="4593515" y="548680"/>
            <a:ext cx="4017085" cy="5688632"/>
          </a:xfrm>
        </p:spPr>
        <p:txBody>
          <a:bodyPr>
            <a:noAutofit/>
          </a:bodyPr>
          <a:lstStyle/>
          <a:p>
            <a:pPr algn="just"/>
            <a:r>
              <a:rPr lang="ru-RU" sz="1300" dirty="0">
                <a:solidFill>
                  <a:schemeClr val="tx1"/>
                </a:solidFill>
              </a:rPr>
              <a:t>Мониторинг загрязнения поверхностных вод ведется с помощью стационарных постов. Периодичность отбора проб и состав контролируемых ингредиентов определяются в зависимости от категории поста, согласно ГОСТ </a:t>
            </a:r>
            <a:r>
              <a:rPr lang="ru-RU" sz="1300" dirty="0" smtClean="0">
                <a:solidFill>
                  <a:schemeClr val="tx1"/>
                </a:solidFill>
              </a:rPr>
              <a:t>17.1.3.07-82. </a:t>
            </a:r>
            <a:r>
              <a:rPr lang="ru-RU" sz="1300" dirty="0">
                <a:solidFill>
                  <a:schemeClr val="tx1"/>
                </a:solidFill>
              </a:rPr>
              <a:t>Обязательная программа, реализуемая на постах всех 4 категорий, включает: </a:t>
            </a:r>
          </a:p>
          <a:p>
            <a:pPr algn="just"/>
            <a:r>
              <a:rPr lang="ru-RU" sz="1300" dirty="0">
                <a:solidFill>
                  <a:schemeClr val="tx1"/>
                </a:solidFill>
              </a:rPr>
              <a:t>- визуальные наблюдения (гибель рыбы и других организмов, появление посторонних окрасок, запаха, пены, пленок и т.п.); </a:t>
            </a:r>
          </a:p>
          <a:p>
            <a:pPr algn="just"/>
            <a:r>
              <a:rPr lang="ru-RU" sz="1300" dirty="0">
                <a:solidFill>
                  <a:schemeClr val="tx1"/>
                </a:solidFill>
              </a:rPr>
              <a:t>- гидрологические измерения (уровень и расход воды, скорость течения, температура воды, цветность, прозрачность, мутность);</a:t>
            </a:r>
          </a:p>
          <a:p>
            <a:pPr algn="just"/>
            <a:r>
              <a:rPr lang="ru-RU" sz="1300" dirty="0">
                <a:solidFill>
                  <a:schemeClr val="tx1"/>
                </a:solidFill>
              </a:rPr>
              <a:t>- гидрохимические определения (</a:t>
            </a:r>
            <a:r>
              <a:rPr lang="en-US" sz="1300" dirty="0">
                <a:solidFill>
                  <a:schemeClr val="tx1"/>
                </a:solidFill>
              </a:rPr>
              <a:t>pH</a:t>
            </a:r>
            <a:r>
              <a:rPr lang="ru-RU" sz="1300" dirty="0">
                <a:solidFill>
                  <a:schemeClr val="tx1"/>
                </a:solidFill>
              </a:rPr>
              <a:t>, </a:t>
            </a:r>
            <a:r>
              <a:rPr lang="en-US" sz="1300" dirty="0">
                <a:solidFill>
                  <a:schemeClr val="tx1"/>
                </a:solidFill>
              </a:rPr>
              <a:t>Eh</a:t>
            </a:r>
            <a:r>
              <a:rPr lang="ru-RU" sz="1300" dirty="0">
                <a:solidFill>
                  <a:schemeClr val="tx1"/>
                </a:solidFill>
              </a:rPr>
              <a:t>, ХПК, БПК</a:t>
            </a:r>
            <a:r>
              <a:rPr lang="ru-RU" sz="1300" baseline="-25000" dirty="0">
                <a:solidFill>
                  <a:schemeClr val="tx1"/>
                </a:solidFill>
              </a:rPr>
              <a:t>5</a:t>
            </a:r>
            <a:r>
              <a:rPr lang="ru-RU" sz="1300" dirty="0">
                <a:solidFill>
                  <a:schemeClr val="tx1"/>
                </a:solidFill>
              </a:rPr>
              <a:t>, минерализация, содержание кислорода и углекислого газа, главных ионов, биогенных веществ, основных </a:t>
            </a:r>
            <a:r>
              <a:rPr lang="ru-RU" sz="1300" dirty="0" err="1">
                <a:solidFill>
                  <a:schemeClr val="tx1"/>
                </a:solidFill>
              </a:rPr>
              <a:t>поллютантов</a:t>
            </a:r>
            <a:r>
              <a:rPr lang="ru-RU" sz="1300" dirty="0">
                <a:solidFill>
                  <a:schemeClr val="tx1"/>
                </a:solidFill>
              </a:rPr>
              <a:t>). </a:t>
            </a:r>
          </a:p>
          <a:p>
            <a:pPr algn="just"/>
            <a:r>
              <a:rPr lang="ru-RU" sz="1300" dirty="0">
                <a:solidFill>
                  <a:schemeClr val="tx1"/>
                </a:solidFill>
              </a:rPr>
              <a:t>Обобщенные результаты наблюдений на </a:t>
            </a:r>
            <a:r>
              <a:rPr lang="ru-RU" sz="1300" dirty="0" err="1">
                <a:solidFill>
                  <a:schemeClr val="tx1"/>
                </a:solidFill>
              </a:rPr>
              <a:t>гидропостах</a:t>
            </a:r>
            <a:r>
              <a:rPr lang="ru-RU" sz="1300" dirty="0">
                <a:solidFill>
                  <a:schemeClr val="tx1"/>
                </a:solidFill>
              </a:rPr>
              <a:t> публикуются в «Гидрологических ежегодниках», «Гидрохимических бюллетенях», «Ежегодниках качества поверхностных вод Российской </a:t>
            </a:r>
            <a:r>
              <a:rPr lang="ru-RU" sz="1300" dirty="0" smtClean="0">
                <a:solidFill>
                  <a:schemeClr val="tx1"/>
                </a:solidFill>
              </a:rPr>
              <a:t>Федерации», </a:t>
            </a:r>
            <a:r>
              <a:rPr lang="ru-RU" sz="1300" dirty="0">
                <a:solidFill>
                  <a:schemeClr val="tx1"/>
                </a:solidFill>
              </a:rPr>
              <a:t>«Ежегодниках состояния экосистем поверхностных вод», «Государственных докладах о состоянии окружающей природной среды».</a:t>
            </a:r>
          </a:p>
        </p:txBody>
      </p:sp>
      <p:sp>
        <p:nvSpPr>
          <p:cNvPr id="4" name="Текст 3"/>
          <p:cNvSpPr>
            <a:spLocks noGrp="1"/>
          </p:cNvSpPr>
          <p:nvPr>
            <p:ph type="body" sz="half" idx="2"/>
          </p:nvPr>
        </p:nvSpPr>
        <p:spPr>
          <a:xfrm>
            <a:off x="467544" y="2204864"/>
            <a:ext cx="3388660" cy="4464496"/>
          </a:xfrm>
        </p:spPr>
        <p:txBody>
          <a:bodyPr>
            <a:normAutofit/>
          </a:bodyPr>
          <a:lstStyle/>
          <a:p>
            <a:r>
              <a:rPr lang="ru-RU" dirty="0"/>
              <a:t> </a:t>
            </a:r>
          </a:p>
          <a:p>
            <a:pPr algn="just">
              <a:spcBef>
                <a:spcPts val="0"/>
              </a:spcBef>
              <a:spcAft>
                <a:spcPts val="0"/>
              </a:spcAft>
            </a:pPr>
            <a:r>
              <a:rPr lang="ru-RU" dirty="0">
                <a:solidFill>
                  <a:schemeClr val="tx1"/>
                </a:solidFill>
              </a:rPr>
              <a:t>   </a:t>
            </a:r>
            <a:r>
              <a:rPr lang="ru-RU" dirty="0" smtClean="0">
                <a:solidFill>
                  <a:schemeClr val="tx1"/>
                </a:solidFill>
              </a:rPr>
              <a:t>           1        </a:t>
            </a:r>
            <a:r>
              <a:rPr lang="en-US" dirty="0" err="1">
                <a:solidFill>
                  <a:schemeClr val="tx1"/>
                </a:solidFill>
              </a:rPr>
              <a:t>C</a:t>
            </a:r>
            <a:r>
              <a:rPr lang="en-US" baseline="-25000" dirty="0" err="1">
                <a:solidFill>
                  <a:schemeClr val="tx1"/>
                </a:solidFill>
              </a:rPr>
              <a:t>i</a:t>
            </a:r>
            <a:endParaRPr lang="ru-RU" dirty="0">
              <a:solidFill>
                <a:schemeClr val="tx1"/>
              </a:solidFill>
            </a:endParaRPr>
          </a:p>
          <a:p>
            <a:pPr algn="just">
              <a:spcBef>
                <a:spcPts val="0"/>
              </a:spcBef>
              <a:spcAft>
                <a:spcPts val="0"/>
              </a:spcAft>
            </a:pPr>
            <a:r>
              <a:rPr lang="ru-RU" dirty="0">
                <a:solidFill>
                  <a:schemeClr val="tx1"/>
                </a:solidFill>
              </a:rPr>
              <a:t>ИЗВ = </a:t>
            </a:r>
            <a:r>
              <a:rPr lang="ru-RU" dirty="0">
                <a:solidFill>
                  <a:schemeClr val="tx1"/>
                </a:solidFill>
                <a:sym typeface="Symbol"/>
              </a:rPr>
              <a:t></a:t>
            </a:r>
            <a:r>
              <a:rPr lang="ru-RU" dirty="0">
                <a:solidFill>
                  <a:schemeClr val="tx1"/>
                </a:solidFill>
              </a:rPr>
              <a:t> </a:t>
            </a:r>
            <a:r>
              <a:rPr lang="ru-RU" dirty="0">
                <a:solidFill>
                  <a:schemeClr val="tx1"/>
                </a:solidFill>
                <a:sym typeface="Symbol"/>
              </a:rPr>
              <a:t></a:t>
            </a:r>
            <a:r>
              <a:rPr lang="ru-RU" dirty="0">
                <a:solidFill>
                  <a:schemeClr val="tx1"/>
                </a:solidFill>
              </a:rPr>
              <a:t> </a:t>
            </a:r>
            <a:r>
              <a:rPr lang="ru-RU" dirty="0">
                <a:solidFill>
                  <a:schemeClr val="tx1"/>
                </a:solidFill>
                <a:sym typeface="Symbol"/>
              </a:rPr>
              <a:t></a:t>
            </a:r>
            <a:r>
              <a:rPr lang="ru-RU" dirty="0">
                <a:solidFill>
                  <a:schemeClr val="tx1"/>
                </a:solidFill>
              </a:rPr>
              <a:t>, где:</a:t>
            </a:r>
          </a:p>
          <a:p>
            <a:pPr algn="just">
              <a:spcBef>
                <a:spcPts val="0"/>
              </a:spcBef>
              <a:spcAft>
                <a:spcPts val="0"/>
              </a:spcAft>
            </a:pPr>
            <a:r>
              <a:rPr lang="ru-RU" dirty="0">
                <a:solidFill>
                  <a:schemeClr val="tx1"/>
                </a:solidFill>
              </a:rPr>
              <a:t> </a:t>
            </a:r>
            <a:r>
              <a:rPr lang="ru-RU" dirty="0" smtClean="0">
                <a:solidFill>
                  <a:schemeClr val="tx1"/>
                </a:solidFill>
              </a:rPr>
              <a:t>            6       </a:t>
            </a:r>
            <a:r>
              <a:rPr lang="ru-RU" dirty="0">
                <a:solidFill>
                  <a:schemeClr val="tx1"/>
                </a:solidFill>
              </a:rPr>
              <a:t>ПДК</a:t>
            </a:r>
            <a:r>
              <a:rPr lang="en-US" baseline="-25000" dirty="0" err="1">
                <a:solidFill>
                  <a:schemeClr val="tx1"/>
                </a:solidFill>
              </a:rPr>
              <a:t>i</a:t>
            </a:r>
            <a:endParaRPr lang="ru-RU" dirty="0">
              <a:solidFill>
                <a:schemeClr val="tx1"/>
              </a:solidFill>
            </a:endParaRPr>
          </a:p>
          <a:p>
            <a:r>
              <a:rPr lang="ru-RU" dirty="0">
                <a:solidFill>
                  <a:schemeClr val="tx1"/>
                </a:solidFill>
              </a:rPr>
              <a:t> </a:t>
            </a:r>
          </a:p>
          <a:p>
            <a:pPr algn="just"/>
            <a:r>
              <a:rPr lang="en-US" dirty="0" err="1">
                <a:solidFill>
                  <a:schemeClr val="tx1"/>
                </a:solidFill>
              </a:rPr>
              <a:t>C</a:t>
            </a:r>
            <a:r>
              <a:rPr lang="en-US" baseline="-25000" dirty="0" err="1">
                <a:solidFill>
                  <a:schemeClr val="tx1"/>
                </a:solidFill>
              </a:rPr>
              <a:t>i</a:t>
            </a:r>
            <a:r>
              <a:rPr lang="en-US" baseline="-25000" dirty="0">
                <a:solidFill>
                  <a:schemeClr val="tx1"/>
                </a:solidFill>
              </a:rPr>
              <a:t> </a:t>
            </a:r>
            <a:r>
              <a:rPr lang="ru-RU" dirty="0">
                <a:solidFill>
                  <a:schemeClr val="tx1"/>
                </a:solidFill>
              </a:rPr>
              <a:t>– концентрация каждого из 6 учитываемых ингредиентов (кислород, БПК</a:t>
            </a:r>
            <a:r>
              <a:rPr lang="ru-RU" baseline="-25000" dirty="0">
                <a:solidFill>
                  <a:schemeClr val="tx1"/>
                </a:solidFill>
              </a:rPr>
              <a:t>5</a:t>
            </a:r>
            <a:r>
              <a:rPr lang="ru-RU" dirty="0">
                <a:solidFill>
                  <a:schemeClr val="tx1"/>
                </a:solidFill>
              </a:rPr>
              <a:t>, 4 вещества с наибольшими превышениями ПДК);</a:t>
            </a:r>
          </a:p>
          <a:p>
            <a:pPr algn="just"/>
            <a:r>
              <a:rPr lang="ru-RU" dirty="0" err="1">
                <a:solidFill>
                  <a:schemeClr val="tx1"/>
                </a:solidFill>
              </a:rPr>
              <a:t>ПДК</a:t>
            </a:r>
            <a:r>
              <a:rPr lang="ru-RU" baseline="-25000" dirty="0" err="1">
                <a:solidFill>
                  <a:schemeClr val="tx1"/>
                </a:solidFill>
              </a:rPr>
              <a:t>i</a:t>
            </a:r>
            <a:r>
              <a:rPr lang="ru-RU" baseline="-25000" dirty="0">
                <a:solidFill>
                  <a:schemeClr val="tx1"/>
                </a:solidFill>
              </a:rPr>
              <a:t> </a:t>
            </a:r>
            <a:r>
              <a:rPr lang="ru-RU" dirty="0">
                <a:solidFill>
                  <a:schemeClr val="tx1"/>
                </a:solidFill>
              </a:rPr>
              <a:t>– предельно допустимый показатель по соответствующему веществу</a:t>
            </a:r>
            <a:r>
              <a:rPr lang="ru-RU" dirty="0" smtClean="0">
                <a:solidFill>
                  <a:schemeClr val="tx1"/>
                </a:solidFill>
              </a:rPr>
              <a:t>.</a:t>
            </a:r>
          </a:p>
          <a:p>
            <a:pPr algn="just"/>
            <a:endParaRPr lang="ru-RU" dirty="0">
              <a:solidFill>
                <a:schemeClr val="tx1"/>
              </a:solidFill>
            </a:endParaRPr>
          </a:p>
          <a:p>
            <a:pPr algn="just"/>
            <a:r>
              <a:rPr lang="ru-RU" dirty="0" smtClean="0">
                <a:solidFill>
                  <a:schemeClr val="tx1"/>
                </a:solidFill>
              </a:rPr>
              <a:t>В настоящее время вместо ИЗВ рассчитывают комбинаторный </a:t>
            </a:r>
            <a:r>
              <a:rPr lang="ru-RU" smtClean="0">
                <a:solidFill>
                  <a:schemeClr val="tx1"/>
                </a:solidFill>
              </a:rPr>
              <a:t>индекс загрязнения воды - КИЗВ</a:t>
            </a:r>
            <a:endParaRPr lang="ru-RU" dirty="0">
              <a:solidFill>
                <a:schemeClr val="tx1"/>
              </a:solidFill>
            </a:endParaRPr>
          </a:p>
          <a:p>
            <a:endParaRPr lang="ru-RU" dirty="0"/>
          </a:p>
        </p:txBody>
      </p:sp>
    </p:spTree>
    <p:extLst>
      <p:ext uri="{BB962C8B-B14F-4D97-AF65-F5344CB8AC3E}">
        <p14:creationId xmlns:p14="http://schemas.microsoft.com/office/powerpoint/2010/main" val="3300508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3636085" cy="1258493"/>
          </a:xfrm>
        </p:spPr>
        <p:txBody>
          <a:bodyPr/>
          <a:lstStyle/>
          <a:p>
            <a:r>
              <a:rPr lang="ru-RU" sz="2000" dirty="0">
                <a:solidFill>
                  <a:schemeClr val="tx1"/>
                </a:solidFill>
              </a:rPr>
              <a:t>Методы картографирования загрязнения поверхностных вод</a:t>
            </a:r>
            <a:endParaRPr lang="ru-RU" sz="2000"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30729" y="332657"/>
            <a:ext cx="4766697" cy="6336703"/>
          </a:xfrm>
        </p:spPr>
      </p:pic>
      <p:sp>
        <p:nvSpPr>
          <p:cNvPr id="4" name="Текст 3"/>
          <p:cNvSpPr>
            <a:spLocks noGrp="1"/>
          </p:cNvSpPr>
          <p:nvPr>
            <p:ph type="body" sz="half" idx="2"/>
          </p:nvPr>
        </p:nvSpPr>
        <p:spPr>
          <a:xfrm>
            <a:off x="539552" y="1916832"/>
            <a:ext cx="3388660" cy="4320480"/>
          </a:xfrm>
        </p:spPr>
        <p:txBody>
          <a:bodyPr>
            <a:normAutofit/>
          </a:bodyPr>
          <a:lstStyle/>
          <a:p>
            <a:pPr algn="just"/>
            <a:r>
              <a:rPr lang="ru-RU" sz="1600" dirty="0" smtClean="0">
                <a:solidFill>
                  <a:schemeClr val="tx1"/>
                </a:solidFill>
              </a:rPr>
              <a:t>При детальном </a:t>
            </a:r>
            <a:r>
              <a:rPr lang="ru-RU" sz="1600" dirty="0" err="1" smtClean="0">
                <a:solidFill>
                  <a:schemeClr val="tx1"/>
                </a:solidFill>
              </a:rPr>
              <a:t>геоэкологическом</a:t>
            </a:r>
            <a:r>
              <a:rPr lang="ru-RU" sz="1600" dirty="0" smtClean="0">
                <a:solidFill>
                  <a:schemeClr val="tx1"/>
                </a:solidFill>
              </a:rPr>
              <a:t> опробовании (при инженерно-экологических изысканиях, при разработке </a:t>
            </a:r>
            <a:r>
              <a:rPr lang="ru-RU" sz="1600" dirty="0" err="1" smtClean="0">
                <a:solidFill>
                  <a:schemeClr val="tx1"/>
                </a:solidFill>
              </a:rPr>
              <a:t>геоэкологических</a:t>
            </a:r>
            <a:r>
              <a:rPr lang="ru-RU" sz="1600" dirty="0" smtClean="0">
                <a:solidFill>
                  <a:schemeClr val="tx1"/>
                </a:solidFill>
              </a:rPr>
              <a:t> паспортов) становится возможным создание крупномасштабных карт, непосредственно характеризующих распределение показателей качества воды вдоль течения водотоков.</a:t>
            </a:r>
          </a:p>
          <a:p>
            <a:pPr algn="just"/>
            <a:r>
              <a:rPr lang="ru-RU" sz="1600" dirty="0" smtClean="0">
                <a:solidFill>
                  <a:schemeClr val="tx1"/>
                </a:solidFill>
              </a:rPr>
              <a:t>Пример – карта загрязнения поверхностных вод </a:t>
            </a:r>
            <a:r>
              <a:rPr lang="ru-RU" sz="1600" dirty="0" err="1" smtClean="0">
                <a:solidFill>
                  <a:schemeClr val="tx1"/>
                </a:solidFill>
              </a:rPr>
              <a:t>Гремихинского</a:t>
            </a:r>
            <a:r>
              <a:rPr lang="ru-RU" sz="1600" dirty="0" smtClean="0">
                <a:solidFill>
                  <a:schemeClr val="tx1"/>
                </a:solidFill>
              </a:rPr>
              <a:t> месторождения нефти (Удмуртия).</a:t>
            </a:r>
            <a:endParaRPr lang="ru-RU" sz="1600" dirty="0">
              <a:solidFill>
                <a:schemeClr val="tx1"/>
              </a:solidFill>
            </a:endParaRPr>
          </a:p>
        </p:txBody>
      </p:sp>
    </p:spTree>
    <p:extLst>
      <p:ext uri="{BB962C8B-B14F-4D97-AF65-F5344CB8AC3E}">
        <p14:creationId xmlns:p14="http://schemas.microsoft.com/office/powerpoint/2010/main" val="20163786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9511" y="548680"/>
            <a:ext cx="3636085" cy="1224137"/>
          </a:xfrm>
        </p:spPr>
        <p:txBody>
          <a:bodyPr/>
          <a:lstStyle/>
          <a:p>
            <a:r>
              <a:rPr lang="ru-RU" sz="2000" dirty="0">
                <a:solidFill>
                  <a:schemeClr val="tx1"/>
                </a:solidFill>
              </a:rPr>
              <a:t>Методы картографирования загрязнения поверхностных </a:t>
            </a:r>
            <a:r>
              <a:rPr lang="ru-RU" sz="2000" dirty="0" smtClean="0">
                <a:solidFill>
                  <a:schemeClr val="tx1"/>
                </a:solidFill>
              </a:rPr>
              <a:t>вод (продолжение)</a:t>
            </a:r>
            <a:endParaRPr lang="ru-RU" sz="2000" dirty="0">
              <a:solidFill>
                <a:schemeClr val="tx1"/>
              </a:solidFill>
            </a:endParaRPr>
          </a:p>
        </p:txBody>
      </p:sp>
      <p:sp>
        <p:nvSpPr>
          <p:cNvPr id="3" name="Объект 2"/>
          <p:cNvSpPr>
            <a:spLocks noGrp="1"/>
          </p:cNvSpPr>
          <p:nvPr>
            <p:ph idx="1"/>
          </p:nvPr>
        </p:nvSpPr>
        <p:spPr>
          <a:xfrm>
            <a:off x="4283968" y="731520"/>
            <a:ext cx="4326632" cy="5505792"/>
          </a:xfrm>
        </p:spPr>
        <p:txBody>
          <a:bodyPr/>
          <a:lstStyle/>
          <a:p>
            <a:endParaRPr lang="ru-RU" dirty="0" smtClean="0"/>
          </a:p>
          <a:p>
            <a:endParaRPr lang="ru-RU" dirty="0"/>
          </a:p>
          <a:p>
            <a:endParaRPr lang="ru-RU" dirty="0"/>
          </a:p>
        </p:txBody>
      </p:sp>
      <p:sp>
        <p:nvSpPr>
          <p:cNvPr id="4" name="Текст 3"/>
          <p:cNvSpPr>
            <a:spLocks noGrp="1"/>
          </p:cNvSpPr>
          <p:nvPr>
            <p:ph type="body" sz="half" idx="2"/>
          </p:nvPr>
        </p:nvSpPr>
        <p:spPr>
          <a:xfrm>
            <a:off x="683568" y="1916832"/>
            <a:ext cx="3388660" cy="4320480"/>
          </a:xfrm>
        </p:spPr>
        <p:txBody>
          <a:bodyPr>
            <a:normAutofit lnSpcReduction="10000"/>
          </a:bodyPr>
          <a:lstStyle/>
          <a:p>
            <a:pPr algn="just"/>
            <a:r>
              <a:rPr lang="ru-RU" dirty="0">
                <a:solidFill>
                  <a:schemeClr val="tx1"/>
                </a:solidFill>
              </a:rPr>
              <a:t>Для создания обзорных мелкомасштабных карт бывает достаточно публикуемой в ежегодниках информации о средних многолетних уровнях загрязнения по </a:t>
            </a:r>
            <a:r>
              <a:rPr lang="ru-RU" dirty="0" err="1">
                <a:solidFill>
                  <a:schemeClr val="tx1"/>
                </a:solidFill>
              </a:rPr>
              <a:t>гидропостам</a:t>
            </a:r>
            <a:r>
              <a:rPr lang="ru-RU" dirty="0">
                <a:solidFill>
                  <a:schemeClr val="tx1"/>
                </a:solidFill>
              </a:rPr>
              <a:t>, а также об объемах и структуре сбросов по городам. В этом случае линейными знаками (для рек) и ареалами (для озер и </a:t>
            </a:r>
            <a:r>
              <a:rPr lang="ru-RU" dirty="0" smtClean="0">
                <a:solidFill>
                  <a:schemeClr val="tx1"/>
                </a:solidFill>
              </a:rPr>
              <a:t>водохранилищ</a:t>
            </a:r>
            <a:r>
              <a:rPr lang="ru-RU" dirty="0">
                <a:solidFill>
                  <a:schemeClr val="tx1"/>
                </a:solidFill>
              </a:rPr>
              <a:t>, выражающихся в масштабе карты) характеризуются классы качества воды для протяженных участков крупных рек и озер, структурными знаками – уровни и состав загрязнения, объемы и состав сбросов, картограммами – техногенная нагрузка на речные </a:t>
            </a:r>
            <a:r>
              <a:rPr lang="ru-RU" dirty="0" smtClean="0">
                <a:solidFill>
                  <a:schemeClr val="tx1"/>
                </a:solidFill>
              </a:rPr>
              <a:t>бассейны. </a:t>
            </a:r>
            <a:r>
              <a:rPr lang="ru-RU" dirty="0">
                <a:solidFill>
                  <a:schemeClr val="tx1"/>
                </a:solidFill>
              </a:rPr>
              <a:t>При более детальном картографирование линейные знаки, характеризующие качество воды, дифференцируются по </a:t>
            </a:r>
            <a:r>
              <a:rPr lang="ru-RU" dirty="0" smtClean="0">
                <a:solidFill>
                  <a:schemeClr val="tx1"/>
                </a:solidFill>
              </a:rPr>
              <a:t>веществам.</a:t>
            </a:r>
            <a:endParaRPr lang="ru-RU" dirty="0">
              <a:solidFill>
                <a:schemeClr val="tx1"/>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7582" y="260647"/>
            <a:ext cx="4560882" cy="5329383"/>
          </a:xfrm>
          <a:prstGeom prst="rect">
            <a:avLst/>
          </a:prstGeom>
        </p:spPr>
      </p:pic>
    </p:spTree>
    <p:extLst>
      <p:ext uri="{BB962C8B-B14F-4D97-AF65-F5344CB8AC3E}">
        <p14:creationId xmlns:p14="http://schemas.microsoft.com/office/powerpoint/2010/main" val="3628705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476672"/>
            <a:ext cx="7848872" cy="5078313"/>
          </a:xfrm>
          <a:prstGeom prst="rect">
            <a:avLst/>
          </a:prstGeom>
        </p:spPr>
        <p:txBody>
          <a:bodyPr wrap="square">
            <a:spAutoFit/>
          </a:bodyPr>
          <a:lstStyle/>
          <a:p>
            <a:pPr algn="just"/>
            <a:r>
              <a:rPr lang="ru-RU" b="1" i="1" dirty="0"/>
              <a:t>Анализ состояния окружающей среды – это комплексное исследование природных, техногенных и природно-техногенных процессов, протекающих на территории и влияющих на её экологическое состояние, в целях выявления факторов и тенденций, оценки перспектив его развития и разработки мероприятий по недопущению ухудшения и улучшению.</a:t>
            </a:r>
            <a:endParaRPr lang="ru-RU" dirty="0"/>
          </a:p>
          <a:p>
            <a:pPr algn="just"/>
            <a:endParaRPr lang="ru-RU" dirty="0" smtClean="0"/>
          </a:p>
          <a:p>
            <a:pPr algn="just"/>
            <a:r>
              <a:rPr lang="ru-RU" dirty="0" smtClean="0"/>
              <a:t>Анализ </a:t>
            </a:r>
            <a:r>
              <a:rPr lang="ru-RU" dirty="0"/>
              <a:t>состояния окружающей среды включает в себя учет:</a:t>
            </a:r>
          </a:p>
          <a:p>
            <a:pPr algn="just"/>
            <a:r>
              <a:rPr lang="ru-RU" dirty="0"/>
              <a:t>- факторов, влияющих на интенсивность негативных процессов (потенциал загрязнения атмосферы, интенсивность самоочищения водных объектов, почвенный поглощающий комплекс и активность почвенной </a:t>
            </a:r>
            <a:r>
              <a:rPr lang="ru-RU" dirty="0" err="1"/>
              <a:t>биоты</a:t>
            </a:r>
            <a:r>
              <a:rPr lang="ru-RU" dirty="0"/>
              <a:t>, </a:t>
            </a:r>
            <a:r>
              <a:rPr lang="ru-RU" dirty="0" err="1"/>
              <a:t>биопродуктивность</a:t>
            </a:r>
            <a:r>
              <a:rPr lang="ru-RU" dirty="0"/>
              <a:t>, экологический потенциал ландшафтов в целом);</a:t>
            </a:r>
          </a:p>
          <a:p>
            <a:pPr algn="just"/>
            <a:r>
              <a:rPr lang="ru-RU" dirty="0"/>
              <a:t>- активности воздействий на окружающую среду (главным образом, интенсивность эмиссии </a:t>
            </a:r>
            <a:r>
              <a:rPr lang="ru-RU" dirty="0" err="1"/>
              <a:t>поллютантов</a:t>
            </a:r>
            <a:r>
              <a:rPr lang="ru-RU" dirty="0"/>
              <a:t>);</a:t>
            </a:r>
          </a:p>
          <a:p>
            <a:pPr algn="just"/>
            <a:r>
              <a:rPr lang="ru-RU" dirty="0"/>
              <a:t>- масштабы и последствия негативных воздействий, выражающиеся прежде всего в уровнях загрязнения и степени деградации почв и экосистем в целом, ухудшении состояния здоровья населения.</a:t>
            </a:r>
          </a:p>
        </p:txBody>
      </p:sp>
    </p:spTree>
    <p:extLst>
      <p:ext uri="{BB962C8B-B14F-4D97-AF65-F5344CB8AC3E}">
        <p14:creationId xmlns:p14="http://schemas.microsoft.com/office/powerpoint/2010/main" val="26715308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683568" y="5157192"/>
            <a:ext cx="7992888" cy="1080120"/>
          </a:xfrm>
        </p:spPr>
        <p:txBody>
          <a:bodyPr>
            <a:normAutofit fontScale="77500" lnSpcReduction="20000"/>
          </a:bodyPr>
          <a:lstStyle/>
          <a:p>
            <a:pPr algn="just"/>
            <a:r>
              <a:rPr lang="ru-RU" dirty="0">
                <a:solidFill>
                  <a:schemeClr val="tx1"/>
                </a:solidFill>
              </a:rPr>
              <a:t>При средне- и крупномасштабных исследованиях данные, заимствованные из статистических источников, целесообразно дополнять расчетными характеристиками диффузного загрязнения от сельскохозяйственных источников и сельских населенных пунктов, с использованием </a:t>
            </a:r>
            <a:r>
              <a:rPr lang="ru-RU" b="1" i="1" dirty="0">
                <a:solidFill>
                  <a:schemeClr val="tx1"/>
                </a:solidFill>
              </a:rPr>
              <a:t>коэффициентов разбавления (КР)</a:t>
            </a:r>
            <a:r>
              <a:rPr lang="ru-RU" dirty="0">
                <a:solidFill>
                  <a:schemeClr val="tx1"/>
                </a:solidFill>
              </a:rPr>
              <a:t>.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309372"/>
            <a:ext cx="6775260" cy="4775812"/>
          </a:xfrm>
          <a:prstGeom prst="rect">
            <a:avLst/>
          </a:prstGeom>
        </p:spPr>
      </p:pic>
    </p:spTree>
    <p:extLst>
      <p:ext uri="{BB962C8B-B14F-4D97-AF65-F5344CB8AC3E}">
        <p14:creationId xmlns:p14="http://schemas.microsoft.com/office/powerpoint/2010/main" val="36239384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2026868061"/>
              </p:ext>
            </p:extLst>
          </p:nvPr>
        </p:nvGraphicFramePr>
        <p:xfrm>
          <a:off x="2555776" y="764704"/>
          <a:ext cx="6076950" cy="5303520"/>
        </p:xfrm>
        <a:graphic>
          <a:graphicData uri="http://schemas.openxmlformats.org/drawingml/2006/table">
            <a:tbl>
              <a:tblPr>
                <a:tableStyleId>{5C22544A-7EE6-4342-B048-85BDC9FD1C3A}</a:tableStyleId>
              </a:tblPr>
              <a:tblGrid>
                <a:gridCol w="3669030"/>
                <a:gridCol w="1170305"/>
                <a:gridCol w="1237615"/>
              </a:tblGrid>
              <a:tr h="0">
                <a:tc>
                  <a:txBody>
                    <a:bodyPr/>
                    <a:lstStyle/>
                    <a:p>
                      <a:pPr algn="ctr">
                        <a:spcAft>
                          <a:spcPts val="0"/>
                        </a:spcAft>
                      </a:pPr>
                      <a:r>
                        <a:rPr lang="ru-RU" sz="1200" dirty="0">
                          <a:effectLst/>
                        </a:rPr>
                        <a:t>Тип источника</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Единица измерения</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Кол-во сточных вод от единицы, м</a:t>
                      </a:r>
                      <a:r>
                        <a:rPr lang="ru-RU" sz="1200" baseline="30000">
                          <a:effectLst/>
                        </a:rPr>
                        <a:t>3</a:t>
                      </a:r>
                      <a:r>
                        <a:rPr lang="ru-RU" sz="1200">
                          <a:effectLst/>
                        </a:rPr>
                        <a:t>/год</a:t>
                      </a:r>
                      <a:endParaRPr lang="ru-RU" sz="1000">
                        <a:effectLst/>
                        <a:latin typeface="Times New Roman"/>
                        <a:ea typeface="Times New Roman"/>
                      </a:endParaRPr>
                    </a:p>
                  </a:txBody>
                  <a:tcPr marL="68580" marR="68580" marT="0" marB="0"/>
                </a:tc>
              </a:tr>
              <a:tr h="0">
                <a:tc>
                  <a:txBody>
                    <a:bodyPr/>
                    <a:lstStyle/>
                    <a:p>
                      <a:pPr marL="0" marR="635" algn="l">
                        <a:lnSpc>
                          <a:spcPct val="100000"/>
                        </a:lnSpc>
                        <a:spcBef>
                          <a:spcPts val="0"/>
                        </a:spcBef>
                        <a:spcAft>
                          <a:spcPts val="0"/>
                        </a:spcAft>
                      </a:pPr>
                      <a:r>
                        <a:rPr lang="ru-RU" sz="1200" spc="0" dirty="0">
                          <a:effectLst/>
                        </a:rPr>
                        <a:t>Сельские населенные пункты:</a:t>
                      </a:r>
                      <a:endParaRPr lang="ru-RU" sz="1400" spc="1000" dirty="0">
                        <a:effectLst/>
                      </a:endParaRPr>
                    </a:p>
                    <a:p>
                      <a:pPr marL="0" algn="l">
                        <a:lnSpc>
                          <a:spcPct val="100000"/>
                        </a:lnSpc>
                        <a:spcBef>
                          <a:spcPts val="0"/>
                        </a:spcBef>
                        <a:spcAft>
                          <a:spcPts val="0"/>
                        </a:spcAft>
                      </a:pPr>
                      <a:r>
                        <a:rPr lang="ru-RU" sz="1200" dirty="0">
                          <a:effectLst/>
                        </a:rPr>
                        <a:t>                                  без водопровода и канализации</a:t>
                      </a:r>
                      <a:endParaRPr lang="ru-RU" sz="1000" dirty="0">
                        <a:effectLst/>
                      </a:endParaRPr>
                    </a:p>
                    <a:p>
                      <a:pPr marL="0" algn="l">
                        <a:lnSpc>
                          <a:spcPct val="100000"/>
                        </a:lnSpc>
                        <a:spcBef>
                          <a:spcPts val="0"/>
                        </a:spcBef>
                        <a:spcAft>
                          <a:spcPts val="0"/>
                        </a:spcAft>
                      </a:pPr>
                      <a:r>
                        <a:rPr lang="ru-RU" sz="1200" dirty="0">
                          <a:effectLst/>
                        </a:rPr>
                        <a:t>                                  с водопроводом, без канализации</a:t>
                      </a:r>
                      <a:endParaRPr lang="ru-RU" sz="1000" dirty="0">
                        <a:effectLst/>
                      </a:endParaRPr>
                    </a:p>
                    <a:p>
                      <a:pPr marL="0" algn="l">
                        <a:lnSpc>
                          <a:spcPct val="100000"/>
                        </a:lnSpc>
                        <a:spcBef>
                          <a:spcPts val="0"/>
                        </a:spcBef>
                        <a:spcAft>
                          <a:spcPts val="0"/>
                        </a:spcAft>
                      </a:pPr>
                      <a:r>
                        <a:rPr lang="ru-RU" sz="1200" dirty="0">
                          <a:effectLst/>
                        </a:rPr>
                        <a:t>                                  с водопроводом и канализацией</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 </a:t>
                      </a:r>
                      <a:endParaRPr lang="ru-RU" sz="1000">
                        <a:effectLst/>
                      </a:endParaRPr>
                    </a:p>
                    <a:p>
                      <a:pPr algn="ctr">
                        <a:spcAft>
                          <a:spcPts val="0"/>
                        </a:spcAft>
                      </a:pPr>
                      <a:r>
                        <a:rPr lang="ru-RU" sz="1200">
                          <a:effectLst/>
                        </a:rPr>
                        <a:t>1 житель</a:t>
                      </a:r>
                      <a:endParaRPr lang="ru-RU" sz="1000">
                        <a:effectLst/>
                      </a:endParaRPr>
                    </a:p>
                    <a:p>
                      <a:pPr algn="ctr">
                        <a:spcAft>
                          <a:spcPts val="0"/>
                        </a:spcAft>
                      </a:pPr>
                      <a:r>
                        <a:rPr lang="ru-RU" sz="1200">
                          <a:effectLst/>
                        </a:rPr>
                        <a:t> </a:t>
                      </a:r>
                      <a:endParaRPr lang="ru-RU" sz="1000">
                        <a:effectLst/>
                      </a:endParaRPr>
                    </a:p>
                    <a:p>
                      <a:pPr algn="ctr">
                        <a:spcAft>
                          <a:spcPts val="0"/>
                        </a:spcAft>
                      </a:pPr>
                      <a:r>
                        <a:rPr lang="ru-RU" sz="1200">
                          <a:effectLst/>
                        </a:rPr>
                        <a:t> </a:t>
                      </a:r>
                      <a:endParaRPr lang="ru-RU" sz="1000">
                        <a:effectLst/>
                        <a:latin typeface="Times New Roman"/>
                        <a:ea typeface="Times New Roman"/>
                      </a:endParaRPr>
                    </a:p>
                  </a:txBody>
                  <a:tcPr marL="68580" marR="68580" marT="0" marB="0"/>
                </a:tc>
                <a:tc>
                  <a:txBody>
                    <a:bodyPr/>
                    <a:lstStyle/>
                    <a:p>
                      <a:pPr algn="ctr">
                        <a:spcAft>
                          <a:spcPts val="0"/>
                        </a:spcAft>
                      </a:pPr>
                      <a:r>
                        <a:rPr lang="ru-RU" sz="1200" dirty="0">
                          <a:effectLst/>
                        </a:rPr>
                        <a:t> </a:t>
                      </a:r>
                      <a:endParaRPr lang="ru-RU" sz="1000" dirty="0">
                        <a:effectLst/>
                      </a:endParaRPr>
                    </a:p>
                    <a:p>
                      <a:pPr algn="ctr">
                        <a:spcAft>
                          <a:spcPts val="0"/>
                        </a:spcAft>
                      </a:pPr>
                      <a:r>
                        <a:rPr lang="ru-RU" sz="1200" dirty="0">
                          <a:effectLst/>
                        </a:rPr>
                        <a:t>5,5</a:t>
                      </a:r>
                      <a:endParaRPr lang="ru-RU" sz="1000" dirty="0">
                        <a:effectLst/>
                      </a:endParaRPr>
                    </a:p>
                    <a:p>
                      <a:pPr algn="ctr">
                        <a:spcAft>
                          <a:spcPts val="0"/>
                        </a:spcAft>
                      </a:pPr>
                      <a:endParaRPr lang="ru-RU" sz="1200" dirty="0" smtClean="0">
                        <a:effectLst/>
                      </a:endParaRPr>
                    </a:p>
                    <a:p>
                      <a:pPr algn="ctr">
                        <a:spcAft>
                          <a:spcPts val="0"/>
                        </a:spcAft>
                      </a:pPr>
                      <a:r>
                        <a:rPr lang="ru-RU" sz="1200" dirty="0" smtClean="0">
                          <a:effectLst/>
                        </a:rPr>
                        <a:t>22</a:t>
                      </a:r>
                      <a:endParaRPr lang="ru-RU" sz="1000" dirty="0">
                        <a:effectLst/>
                      </a:endParaRPr>
                    </a:p>
                    <a:p>
                      <a:pPr algn="ctr">
                        <a:spcAft>
                          <a:spcPts val="0"/>
                        </a:spcAft>
                      </a:pPr>
                      <a:endParaRPr lang="ru-RU" sz="1200" dirty="0" smtClean="0">
                        <a:effectLst/>
                      </a:endParaRPr>
                    </a:p>
                    <a:p>
                      <a:pPr algn="ctr">
                        <a:spcAft>
                          <a:spcPts val="0"/>
                        </a:spcAft>
                      </a:pPr>
                      <a:r>
                        <a:rPr lang="ru-RU" sz="1200" dirty="0" smtClean="0">
                          <a:effectLst/>
                        </a:rPr>
                        <a:t>44</a:t>
                      </a:r>
                      <a:endParaRPr lang="ru-RU" sz="1000" dirty="0">
                        <a:effectLst/>
                        <a:latin typeface="Times New Roman"/>
                        <a:ea typeface="Times New Roman"/>
                      </a:endParaRPr>
                    </a:p>
                  </a:txBody>
                  <a:tcPr marL="68580" marR="68580" marT="0" marB="0"/>
                </a:tc>
              </a:tr>
              <a:tr h="0">
                <a:tc>
                  <a:txBody>
                    <a:bodyPr/>
                    <a:lstStyle/>
                    <a:p>
                      <a:pPr marL="0" algn="l">
                        <a:lnSpc>
                          <a:spcPct val="100000"/>
                        </a:lnSpc>
                        <a:spcBef>
                          <a:spcPts val="0"/>
                        </a:spcBef>
                        <a:spcAft>
                          <a:spcPts val="0"/>
                        </a:spcAft>
                      </a:pPr>
                      <a:r>
                        <a:rPr lang="ru-RU" sz="1200" dirty="0">
                          <a:effectLst/>
                        </a:rPr>
                        <a:t>Животноводство:</a:t>
                      </a:r>
                      <a:endParaRPr lang="ru-RU" sz="1000" dirty="0">
                        <a:effectLst/>
                      </a:endParaRPr>
                    </a:p>
                    <a:p>
                      <a:pPr marL="0" algn="l">
                        <a:lnSpc>
                          <a:spcPct val="100000"/>
                        </a:lnSpc>
                        <a:spcBef>
                          <a:spcPts val="0"/>
                        </a:spcBef>
                        <a:spcAft>
                          <a:spcPts val="0"/>
                        </a:spcAft>
                      </a:pPr>
                      <a:r>
                        <a:rPr lang="ru-RU" sz="1200" dirty="0">
                          <a:effectLst/>
                        </a:rPr>
                        <a:t>                                     крупный рогатый скот и свиньи</a:t>
                      </a:r>
                      <a:endParaRPr lang="ru-RU" sz="1000" dirty="0">
                        <a:effectLst/>
                      </a:endParaRPr>
                    </a:p>
                    <a:p>
                      <a:pPr marL="0" algn="l">
                        <a:lnSpc>
                          <a:spcPct val="100000"/>
                        </a:lnSpc>
                        <a:spcBef>
                          <a:spcPts val="0"/>
                        </a:spcBef>
                        <a:spcAft>
                          <a:spcPts val="0"/>
                        </a:spcAft>
                      </a:pPr>
                      <a:r>
                        <a:rPr lang="ru-RU" sz="1200" dirty="0">
                          <a:effectLst/>
                        </a:rPr>
                        <a:t>                                      овцы и козы</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 </a:t>
                      </a:r>
                      <a:endParaRPr lang="ru-RU" sz="1000">
                        <a:effectLst/>
                      </a:endParaRPr>
                    </a:p>
                    <a:p>
                      <a:pPr algn="ctr">
                        <a:spcAft>
                          <a:spcPts val="0"/>
                        </a:spcAft>
                      </a:pPr>
                      <a:r>
                        <a:rPr lang="ru-RU" sz="1200">
                          <a:effectLst/>
                        </a:rPr>
                        <a:t>1 голова</a:t>
                      </a:r>
                      <a:endParaRPr lang="ru-RU" sz="1000">
                        <a:effectLst/>
                        <a:latin typeface="Times New Roman"/>
                        <a:ea typeface="Times New Roman"/>
                      </a:endParaRPr>
                    </a:p>
                  </a:txBody>
                  <a:tcPr marL="68580" marR="68580" marT="0" marB="0"/>
                </a:tc>
                <a:tc>
                  <a:txBody>
                    <a:bodyPr/>
                    <a:lstStyle/>
                    <a:p>
                      <a:pPr algn="ctr">
                        <a:spcAft>
                          <a:spcPts val="0"/>
                        </a:spcAft>
                      </a:pPr>
                      <a:r>
                        <a:rPr lang="ru-RU" sz="1200" dirty="0">
                          <a:effectLst/>
                        </a:rPr>
                        <a:t> </a:t>
                      </a:r>
                      <a:endParaRPr lang="ru-RU" sz="1000" dirty="0">
                        <a:effectLst/>
                      </a:endParaRPr>
                    </a:p>
                    <a:p>
                      <a:pPr algn="ctr">
                        <a:spcAft>
                          <a:spcPts val="0"/>
                        </a:spcAft>
                      </a:pPr>
                      <a:r>
                        <a:rPr lang="ru-RU" sz="1200" dirty="0">
                          <a:effectLst/>
                        </a:rPr>
                        <a:t>10,95</a:t>
                      </a:r>
                      <a:endParaRPr lang="ru-RU" sz="1000" dirty="0">
                        <a:effectLst/>
                      </a:endParaRPr>
                    </a:p>
                    <a:p>
                      <a:pPr algn="ctr">
                        <a:spcAft>
                          <a:spcPts val="0"/>
                        </a:spcAft>
                      </a:pPr>
                      <a:endParaRPr lang="ru-RU" sz="1200" dirty="0" smtClean="0">
                        <a:effectLst/>
                      </a:endParaRPr>
                    </a:p>
                    <a:p>
                      <a:pPr algn="ctr">
                        <a:spcAft>
                          <a:spcPts val="0"/>
                        </a:spcAft>
                      </a:pPr>
                      <a:r>
                        <a:rPr lang="ru-RU" sz="1200" dirty="0" smtClean="0">
                          <a:effectLst/>
                        </a:rPr>
                        <a:t>0,51</a:t>
                      </a:r>
                      <a:endParaRPr lang="ru-RU" sz="1000" dirty="0">
                        <a:effectLst/>
                        <a:latin typeface="Times New Roman"/>
                        <a:ea typeface="Times New Roman"/>
                      </a:endParaRPr>
                    </a:p>
                  </a:txBody>
                  <a:tcPr marL="68580" marR="68580" marT="0" marB="0"/>
                </a:tc>
              </a:tr>
              <a:tr h="0">
                <a:tc>
                  <a:txBody>
                    <a:bodyPr/>
                    <a:lstStyle/>
                    <a:p>
                      <a:pPr marL="0" algn="l">
                        <a:lnSpc>
                          <a:spcPct val="100000"/>
                        </a:lnSpc>
                        <a:spcBef>
                          <a:spcPts val="0"/>
                        </a:spcBef>
                        <a:spcAft>
                          <a:spcPts val="0"/>
                        </a:spcAft>
                      </a:pPr>
                      <a:r>
                        <a:rPr lang="ru-RU" sz="1200" dirty="0">
                          <a:effectLst/>
                        </a:rPr>
                        <a:t>Сельскохозяйственная и транспортная техника:</a:t>
                      </a:r>
                      <a:endParaRPr lang="ru-RU" sz="1000" dirty="0">
                        <a:effectLst/>
                      </a:endParaRPr>
                    </a:p>
                    <a:p>
                      <a:pPr marL="0" algn="l">
                        <a:lnSpc>
                          <a:spcPct val="100000"/>
                        </a:lnSpc>
                        <a:spcBef>
                          <a:spcPts val="0"/>
                        </a:spcBef>
                        <a:spcAft>
                          <a:spcPts val="0"/>
                        </a:spcAft>
                      </a:pPr>
                      <a:r>
                        <a:rPr lang="ru-RU" sz="1200" dirty="0">
                          <a:effectLst/>
                        </a:rPr>
                        <a:t>                                      грузовые автомобили, трактора</a:t>
                      </a:r>
                      <a:endParaRPr lang="ru-RU" sz="1000" dirty="0">
                        <a:effectLst/>
                      </a:endParaRPr>
                    </a:p>
                    <a:p>
                      <a:pPr marL="0" algn="l">
                        <a:lnSpc>
                          <a:spcPct val="100000"/>
                        </a:lnSpc>
                        <a:spcBef>
                          <a:spcPts val="0"/>
                        </a:spcBef>
                        <a:spcAft>
                          <a:spcPts val="0"/>
                        </a:spcAft>
                      </a:pPr>
                      <a:r>
                        <a:rPr lang="ru-RU" sz="1200" dirty="0">
                          <a:effectLst/>
                        </a:rPr>
                        <a:t>                                      легковые автомобили</a:t>
                      </a:r>
                      <a:endParaRPr lang="ru-RU" sz="1000" dirty="0">
                        <a:effectLst/>
                      </a:endParaRPr>
                    </a:p>
                    <a:p>
                      <a:pPr marL="0" algn="l">
                        <a:lnSpc>
                          <a:spcPct val="100000"/>
                        </a:lnSpc>
                        <a:spcBef>
                          <a:spcPts val="0"/>
                        </a:spcBef>
                        <a:spcAft>
                          <a:spcPts val="0"/>
                        </a:spcAft>
                      </a:pPr>
                      <a:r>
                        <a:rPr lang="ru-RU" sz="1200" dirty="0">
                          <a:effectLst/>
                        </a:rPr>
                        <a:t>                                      автобусы</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 </a:t>
                      </a:r>
                      <a:endParaRPr lang="ru-RU" sz="1000">
                        <a:effectLst/>
                      </a:endParaRPr>
                    </a:p>
                    <a:p>
                      <a:pPr algn="ctr">
                        <a:spcAft>
                          <a:spcPts val="0"/>
                        </a:spcAft>
                      </a:pPr>
                      <a:r>
                        <a:rPr lang="ru-RU" sz="1200">
                          <a:effectLst/>
                        </a:rPr>
                        <a:t>1 машина</a:t>
                      </a:r>
                      <a:endParaRPr lang="ru-RU" sz="1000">
                        <a:effectLst/>
                        <a:latin typeface="Times New Roman"/>
                        <a:ea typeface="Times New Roman"/>
                      </a:endParaRPr>
                    </a:p>
                  </a:txBody>
                  <a:tcPr marL="68580" marR="68580" marT="0" marB="0"/>
                </a:tc>
                <a:tc>
                  <a:txBody>
                    <a:bodyPr/>
                    <a:lstStyle/>
                    <a:p>
                      <a:pPr algn="ctr">
                        <a:spcAft>
                          <a:spcPts val="0"/>
                        </a:spcAft>
                      </a:pPr>
                      <a:r>
                        <a:rPr lang="ru-RU" sz="1200" dirty="0">
                          <a:effectLst/>
                        </a:rPr>
                        <a:t> </a:t>
                      </a:r>
                      <a:endParaRPr lang="ru-RU" sz="1000" dirty="0">
                        <a:effectLst/>
                      </a:endParaRPr>
                    </a:p>
                    <a:p>
                      <a:pPr algn="ctr">
                        <a:spcAft>
                          <a:spcPts val="0"/>
                        </a:spcAft>
                      </a:pPr>
                      <a:r>
                        <a:rPr lang="ru-RU" sz="1200" dirty="0">
                          <a:effectLst/>
                        </a:rPr>
                        <a:t>79</a:t>
                      </a:r>
                      <a:endParaRPr lang="ru-RU" sz="1000" dirty="0">
                        <a:effectLst/>
                      </a:endParaRPr>
                    </a:p>
                    <a:p>
                      <a:pPr algn="ctr">
                        <a:spcAft>
                          <a:spcPts val="0"/>
                        </a:spcAft>
                      </a:pPr>
                      <a:endParaRPr lang="ru-RU" sz="1200" dirty="0" smtClean="0">
                        <a:effectLst/>
                      </a:endParaRPr>
                    </a:p>
                    <a:p>
                      <a:pPr algn="ctr">
                        <a:spcAft>
                          <a:spcPts val="0"/>
                        </a:spcAft>
                      </a:pPr>
                      <a:r>
                        <a:rPr lang="ru-RU" sz="1200" dirty="0" smtClean="0">
                          <a:effectLst/>
                        </a:rPr>
                        <a:t>63</a:t>
                      </a:r>
                      <a:endParaRPr lang="ru-RU" sz="1000" dirty="0">
                        <a:effectLst/>
                      </a:endParaRPr>
                    </a:p>
                    <a:p>
                      <a:pPr algn="ctr">
                        <a:spcAft>
                          <a:spcPts val="0"/>
                        </a:spcAft>
                      </a:pPr>
                      <a:r>
                        <a:rPr lang="ru-RU" sz="1200" dirty="0">
                          <a:effectLst/>
                        </a:rPr>
                        <a:t>103</a:t>
                      </a:r>
                      <a:endParaRPr lang="ru-RU" sz="1000" dirty="0">
                        <a:effectLst/>
                        <a:latin typeface="Times New Roman"/>
                        <a:ea typeface="Times New Roman"/>
                      </a:endParaRPr>
                    </a:p>
                  </a:txBody>
                  <a:tcPr marL="68580" marR="68580" marT="0" marB="0"/>
                </a:tc>
              </a:tr>
              <a:tr h="0">
                <a:tc>
                  <a:txBody>
                    <a:bodyPr/>
                    <a:lstStyle/>
                    <a:p>
                      <a:pPr marL="0" algn="l">
                        <a:lnSpc>
                          <a:spcPct val="100000"/>
                        </a:lnSpc>
                        <a:spcBef>
                          <a:spcPts val="0"/>
                        </a:spcBef>
                        <a:spcAft>
                          <a:spcPts val="0"/>
                        </a:spcAft>
                      </a:pPr>
                      <a:r>
                        <a:rPr lang="ru-RU" sz="1200" dirty="0">
                          <a:effectLst/>
                        </a:rPr>
                        <a:t>Хлебозаводы производительностью:</a:t>
                      </a:r>
                      <a:endParaRPr lang="ru-RU" sz="1000" dirty="0">
                        <a:effectLst/>
                      </a:endParaRPr>
                    </a:p>
                    <a:p>
                      <a:pPr marL="0" algn="l">
                        <a:lnSpc>
                          <a:spcPct val="100000"/>
                        </a:lnSpc>
                        <a:spcBef>
                          <a:spcPts val="0"/>
                        </a:spcBef>
                        <a:spcAft>
                          <a:spcPts val="0"/>
                        </a:spcAft>
                      </a:pPr>
                      <a:r>
                        <a:rPr lang="ru-RU" sz="1200" dirty="0">
                          <a:effectLst/>
                        </a:rPr>
                        <a:t>                                      более 30 т/</a:t>
                      </a:r>
                      <a:r>
                        <a:rPr lang="ru-RU" sz="1200" dirty="0" err="1">
                          <a:effectLst/>
                        </a:rPr>
                        <a:t>сут</a:t>
                      </a:r>
                      <a:r>
                        <a:rPr lang="ru-RU" sz="1200" dirty="0">
                          <a:effectLst/>
                        </a:rPr>
                        <a:t>.</a:t>
                      </a:r>
                      <a:endParaRPr lang="ru-RU" sz="1000" dirty="0">
                        <a:effectLst/>
                      </a:endParaRPr>
                    </a:p>
                    <a:p>
                      <a:pPr marL="0" algn="l">
                        <a:lnSpc>
                          <a:spcPct val="100000"/>
                        </a:lnSpc>
                        <a:spcBef>
                          <a:spcPts val="0"/>
                        </a:spcBef>
                        <a:spcAft>
                          <a:spcPts val="0"/>
                        </a:spcAft>
                      </a:pPr>
                      <a:r>
                        <a:rPr lang="ru-RU" sz="1200" dirty="0">
                          <a:effectLst/>
                        </a:rPr>
                        <a:t>                                      от 15 до 30 т/</a:t>
                      </a:r>
                      <a:r>
                        <a:rPr lang="ru-RU" sz="1200" dirty="0" err="1">
                          <a:effectLst/>
                        </a:rPr>
                        <a:t>сут</a:t>
                      </a:r>
                      <a:r>
                        <a:rPr lang="ru-RU" sz="1200" dirty="0">
                          <a:effectLst/>
                        </a:rPr>
                        <a:t>.</a:t>
                      </a:r>
                      <a:endParaRPr lang="ru-RU" sz="1000" dirty="0">
                        <a:effectLst/>
                      </a:endParaRPr>
                    </a:p>
                    <a:p>
                      <a:pPr marL="0" algn="l">
                        <a:lnSpc>
                          <a:spcPct val="100000"/>
                        </a:lnSpc>
                        <a:spcBef>
                          <a:spcPts val="0"/>
                        </a:spcBef>
                        <a:spcAft>
                          <a:spcPts val="0"/>
                        </a:spcAft>
                      </a:pPr>
                      <a:r>
                        <a:rPr lang="ru-RU" sz="1200" dirty="0">
                          <a:effectLst/>
                        </a:rPr>
                        <a:t>                                      до 15 т/</a:t>
                      </a:r>
                      <a:r>
                        <a:rPr lang="ru-RU" sz="1200" dirty="0" err="1">
                          <a:effectLst/>
                        </a:rPr>
                        <a:t>сут</a:t>
                      </a:r>
                      <a:r>
                        <a:rPr lang="ru-RU" sz="1200" dirty="0">
                          <a:effectLst/>
                        </a:rPr>
                        <a:t>.</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 </a:t>
                      </a:r>
                      <a:endParaRPr lang="ru-RU" sz="1000">
                        <a:effectLst/>
                      </a:endParaRPr>
                    </a:p>
                    <a:p>
                      <a:pPr algn="ctr">
                        <a:spcAft>
                          <a:spcPts val="0"/>
                        </a:spcAft>
                      </a:pPr>
                      <a:r>
                        <a:rPr lang="ru-RU" sz="1200">
                          <a:effectLst/>
                        </a:rPr>
                        <a:t>1 т продукции</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 </a:t>
                      </a:r>
                      <a:endParaRPr lang="ru-RU" sz="1000">
                        <a:effectLst/>
                      </a:endParaRPr>
                    </a:p>
                    <a:p>
                      <a:pPr algn="ctr">
                        <a:spcAft>
                          <a:spcPts val="0"/>
                        </a:spcAft>
                      </a:pPr>
                      <a:r>
                        <a:rPr lang="ru-RU" sz="1200">
                          <a:effectLst/>
                        </a:rPr>
                        <a:t>1,33</a:t>
                      </a:r>
                      <a:endParaRPr lang="ru-RU" sz="1000">
                        <a:effectLst/>
                      </a:endParaRPr>
                    </a:p>
                    <a:p>
                      <a:pPr algn="ctr">
                        <a:spcAft>
                          <a:spcPts val="0"/>
                        </a:spcAft>
                      </a:pPr>
                      <a:r>
                        <a:rPr lang="ru-RU" sz="1200">
                          <a:effectLst/>
                        </a:rPr>
                        <a:t>2,87</a:t>
                      </a:r>
                      <a:endParaRPr lang="ru-RU" sz="1000">
                        <a:effectLst/>
                      </a:endParaRPr>
                    </a:p>
                    <a:p>
                      <a:pPr algn="ctr">
                        <a:spcAft>
                          <a:spcPts val="0"/>
                        </a:spcAft>
                      </a:pPr>
                      <a:r>
                        <a:rPr lang="ru-RU" sz="1200">
                          <a:effectLst/>
                        </a:rPr>
                        <a:t>6,66</a:t>
                      </a:r>
                      <a:endParaRPr lang="ru-RU" sz="1000">
                        <a:effectLst/>
                        <a:latin typeface="Times New Roman"/>
                        <a:ea typeface="Times New Roman"/>
                      </a:endParaRPr>
                    </a:p>
                  </a:txBody>
                  <a:tcPr marL="68580" marR="68580" marT="0" marB="0"/>
                </a:tc>
              </a:tr>
              <a:tr h="0">
                <a:tc>
                  <a:txBody>
                    <a:bodyPr/>
                    <a:lstStyle/>
                    <a:p>
                      <a:pPr marL="0" algn="l">
                        <a:lnSpc>
                          <a:spcPct val="100000"/>
                        </a:lnSpc>
                        <a:spcBef>
                          <a:spcPts val="0"/>
                        </a:spcBef>
                        <a:spcAft>
                          <a:spcPts val="0"/>
                        </a:spcAft>
                      </a:pPr>
                      <a:r>
                        <a:rPr lang="ru-RU" sz="1200" dirty="0">
                          <a:effectLst/>
                        </a:rPr>
                        <a:t>Молокозаводы производительностью:</a:t>
                      </a:r>
                      <a:endParaRPr lang="ru-RU" sz="1000" dirty="0">
                        <a:effectLst/>
                      </a:endParaRPr>
                    </a:p>
                    <a:p>
                      <a:pPr marL="0" algn="l">
                        <a:lnSpc>
                          <a:spcPct val="100000"/>
                        </a:lnSpc>
                        <a:spcBef>
                          <a:spcPts val="0"/>
                        </a:spcBef>
                        <a:spcAft>
                          <a:spcPts val="0"/>
                        </a:spcAft>
                      </a:pPr>
                      <a:r>
                        <a:rPr lang="ru-RU" sz="1200" dirty="0">
                          <a:effectLst/>
                        </a:rPr>
                        <a:t>                                                        более 10 т/</a:t>
                      </a:r>
                      <a:r>
                        <a:rPr lang="ru-RU" sz="1200" dirty="0" err="1">
                          <a:effectLst/>
                        </a:rPr>
                        <a:t>сут</a:t>
                      </a:r>
                      <a:r>
                        <a:rPr lang="ru-RU" sz="1200" dirty="0">
                          <a:effectLst/>
                        </a:rPr>
                        <a:t>.</a:t>
                      </a:r>
                      <a:endParaRPr lang="ru-RU" sz="1000" dirty="0">
                        <a:effectLst/>
                      </a:endParaRPr>
                    </a:p>
                    <a:p>
                      <a:pPr marL="0" algn="l">
                        <a:lnSpc>
                          <a:spcPct val="100000"/>
                        </a:lnSpc>
                        <a:spcBef>
                          <a:spcPts val="0"/>
                        </a:spcBef>
                        <a:spcAft>
                          <a:spcPts val="0"/>
                        </a:spcAft>
                      </a:pPr>
                      <a:r>
                        <a:rPr lang="ru-RU" sz="1200" dirty="0">
                          <a:effectLst/>
                        </a:rPr>
                        <a:t>                                                         </a:t>
                      </a:r>
                      <a:r>
                        <a:rPr lang="ru-RU" sz="1200" dirty="0" smtClean="0">
                          <a:effectLst/>
                        </a:rPr>
                        <a:t>до </a:t>
                      </a:r>
                      <a:r>
                        <a:rPr lang="ru-RU" sz="1200" dirty="0">
                          <a:effectLst/>
                        </a:rPr>
                        <a:t>10 т/</a:t>
                      </a:r>
                      <a:r>
                        <a:rPr lang="ru-RU" sz="1200" dirty="0" err="1">
                          <a:effectLst/>
                        </a:rPr>
                        <a:t>сут</a:t>
                      </a:r>
                      <a:r>
                        <a:rPr lang="ru-RU" sz="1200" dirty="0">
                          <a:effectLst/>
                        </a:rPr>
                        <a:t>.</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 </a:t>
                      </a:r>
                      <a:endParaRPr lang="ru-RU" sz="1000">
                        <a:effectLst/>
                      </a:endParaRPr>
                    </a:p>
                    <a:p>
                      <a:pPr algn="ctr">
                        <a:spcAft>
                          <a:spcPts val="0"/>
                        </a:spcAft>
                      </a:pPr>
                      <a:r>
                        <a:rPr lang="ru-RU" sz="1200">
                          <a:effectLst/>
                        </a:rPr>
                        <a:t>1 т продукции</a:t>
                      </a:r>
                      <a:endParaRPr lang="ru-RU" sz="1000">
                        <a:effectLst/>
                        <a:latin typeface="Times New Roman"/>
                        <a:ea typeface="Times New Roman"/>
                      </a:endParaRPr>
                    </a:p>
                  </a:txBody>
                  <a:tcPr marL="68580" marR="68580" marT="0" marB="0"/>
                </a:tc>
                <a:tc>
                  <a:txBody>
                    <a:bodyPr/>
                    <a:lstStyle/>
                    <a:p>
                      <a:pPr algn="ctr">
                        <a:spcAft>
                          <a:spcPts val="0"/>
                        </a:spcAft>
                      </a:pPr>
                      <a:r>
                        <a:rPr lang="ru-RU" sz="1200" dirty="0">
                          <a:effectLst/>
                        </a:rPr>
                        <a:t> </a:t>
                      </a:r>
                      <a:endParaRPr lang="ru-RU" sz="1000" dirty="0">
                        <a:effectLst/>
                      </a:endParaRPr>
                    </a:p>
                    <a:p>
                      <a:pPr algn="ctr">
                        <a:spcAft>
                          <a:spcPts val="0"/>
                        </a:spcAft>
                      </a:pPr>
                      <a:r>
                        <a:rPr lang="ru-RU" sz="1200" dirty="0">
                          <a:effectLst/>
                        </a:rPr>
                        <a:t>3,0</a:t>
                      </a:r>
                      <a:endParaRPr lang="ru-RU" sz="1000" dirty="0">
                        <a:effectLst/>
                      </a:endParaRPr>
                    </a:p>
                    <a:p>
                      <a:pPr algn="ctr">
                        <a:spcAft>
                          <a:spcPts val="0"/>
                        </a:spcAft>
                      </a:pPr>
                      <a:endParaRPr lang="ru-RU" sz="1200" dirty="0" smtClean="0">
                        <a:effectLst/>
                      </a:endParaRPr>
                    </a:p>
                    <a:p>
                      <a:pPr algn="ctr">
                        <a:spcAft>
                          <a:spcPts val="0"/>
                        </a:spcAft>
                      </a:pPr>
                      <a:r>
                        <a:rPr lang="ru-RU" sz="1200" dirty="0" smtClean="0">
                          <a:effectLst/>
                        </a:rPr>
                        <a:t>4,28</a:t>
                      </a:r>
                      <a:endParaRPr lang="ru-RU" sz="1000" dirty="0">
                        <a:effectLst/>
                        <a:latin typeface="Times New Roman"/>
                        <a:ea typeface="Times New Roman"/>
                      </a:endParaRPr>
                    </a:p>
                  </a:txBody>
                  <a:tcPr marL="68580" marR="68580" marT="0" marB="0"/>
                </a:tc>
              </a:tr>
              <a:tr h="0">
                <a:tc>
                  <a:txBody>
                    <a:bodyPr/>
                    <a:lstStyle/>
                    <a:p>
                      <a:pPr marL="0" algn="l">
                        <a:lnSpc>
                          <a:spcPct val="100000"/>
                        </a:lnSpc>
                        <a:spcBef>
                          <a:spcPts val="0"/>
                        </a:spcBef>
                        <a:spcAft>
                          <a:spcPts val="0"/>
                        </a:spcAft>
                      </a:pPr>
                      <a:r>
                        <a:rPr lang="ru-RU" sz="1200" dirty="0">
                          <a:effectLst/>
                        </a:rPr>
                        <a:t>Маслозаводы</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1 т продукции</a:t>
                      </a:r>
                      <a:endParaRPr lang="ru-RU" sz="1000">
                        <a:effectLst/>
                        <a:latin typeface="Times New Roman"/>
                        <a:ea typeface="Times New Roman"/>
                      </a:endParaRPr>
                    </a:p>
                  </a:txBody>
                  <a:tcPr marL="68580" marR="68580" marT="0" marB="0"/>
                </a:tc>
                <a:tc>
                  <a:txBody>
                    <a:bodyPr/>
                    <a:lstStyle/>
                    <a:p>
                      <a:pPr algn="ctr">
                        <a:spcAft>
                          <a:spcPts val="0"/>
                        </a:spcAft>
                      </a:pPr>
                      <a:r>
                        <a:rPr lang="ru-RU" sz="1200" dirty="0">
                          <a:effectLst/>
                        </a:rPr>
                        <a:t>2,6</a:t>
                      </a:r>
                      <a:endParaRPr lang="ru-RU" sz="1000" dirty="0">
                        <a:effectLst/>
                        <a:latin typeface="Times New Roman"/>
                        <a:ea typeface="Times New Roman"/>
                      </a:endParaRPr>
                    </a:p>
                  </a:txBody>
                  <a:tcPr marL="68580" marR="68580" marT="0" marB="0"/>
                </a:tc>
              </a:tr>
            </a:tbl>
          </a:graphicData>
        </a:graphic>
      </p:graphicFrame>
      <p:sp>
        <p:nvSpPr>
          <p:cNvPr id="4" name="Текст 3"/>
          <p:cNvSpPr>
            <a:spLocks noGrp="1"/>
          </p:cNvSpPr>
          <p:nvPr>
            <p:ph type="body" sz="half" idx="2"/>
          </p:nvPr>
        </p:nvSpPr>
        <p:spPr>
          <a:xfrm>
            <a:off x="611560" y="836712"/>
            <a:ext cx="1728192" cy="2304256"/>
          </a:xfrm>
        </p:spPr>
        <p:txBody>
          <a:bodyPr>
            <a:normAutofit/>
          </a:bodyPr>
          <a:lstStyle/>
          <a:p>
            <a:r>
              <a:rPr lang="ru-RU" sz="2000" dirty="0" smtClean="0">
                <a:solidFill>
                  <a:schemeClr val="tx1"/>
                </a:solidFill>
              </a:rPr>
              <a:t>Нормативы образования сточных вод</a:t>
            </a:r>
            <a:endParaRPr lang="ru-RU" sz="2000" dirty="0">
              <a:solidFill>
                <a:schemeClr val="tx1"/>
              </a:solidFill>
            </a:endParaRPr>
          </a:p>
        </p:txBody>
      </p:sp>
    </p:spTree>
    <p:extLst>
      <p:ext uri="{BB962C8B-B14F-4D97-AF65-F5344CB8AC3E}">
        <p14:creationId xmlns:p14="http://schemas.microsoft.com/office/powerpoint/2010/main" val="1581828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20688"/>
            <a:ext cx="3636085" cy="1258493"/>
          </a:xfrm>
        </p:spPr>
        <p:txBody>
          <a:bodyPr/>
          <a:lstStyle/>
          <a:p>
            <a:r>
              <a:rPr lang="ru-RU" sz="2000" dirty="0" smtClean="0">
                <a:solidFill>
                  <a:schemeClr val="tx1"/>
                </a:solidFill>
              </a:rPr>
              <a:t>Картографирование загрязнения подземных вод</a:t>
            </a:r>
            <a:endParaRPr lang="ru-RU" sz="2000" dirty="0">
              <a:solidFill>
                <a:schemeClr val="tx1"/>
              </a:solidFill>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57799" y="731838"/>
            <a:ext cx="3689226" cy="4894262"/>
          </a:xfrm>
        </p:spPr>
      </p:pic>
      <mc:AlternateContent xmlns:mc="http://schemas.openxmlformats.org/markup-compatibility/2006" xmlns:a14="http://schemas.microsoft.com/office/drawing/2010/main">
        <mc:Choice Requires="a14">
          <p:sp>
            <p:nvSpPr>
              <p:cNvPr id="4" name="Текст 3"/>
              <p:cNvSpPr>
                <a:spLocks noGrp="1"/>
              </p:cNvSpPr>
              <p:nvPr>
                <p:ph type="body" sz="half" idx="2"/>
              </p:nvPr>
            </p:nvSpPr>
            <p:spPr>
              <a:xfrm>
                <a:off x="611560" y="2564904"/>
                <a:ext cx="3744416" cy="2664296"/>
              </a:xfrm>
            </p:spPr>
            <p:txBody>
              <a:bodyPr>
                <a:normAutofit lnSpcReduction="10000"/>
              </a:bodyPr>
              <a:lstStyle/>
              <a:p>
                <a:r>
                  <a:rPr lang="ru-RU" dirty="0" smtClean="0">
                    <a:solidFill>
                      <a:schemeClr val="tx1"/>
                    </a:solidFill>
                  </a:rPr>
                  <a:t>Реализуется в 3 вариантах: </a:t>
                </a:r>
              </a:p>
              <a:p>
                <a:r>
                  <a:rPr lang="ru-RU" dirty="0" smtClean="0">
                    <a:solidFill>
                      <a:schemeClr val="tx1"/>
                    </a:solidFill>
                  </a:rPr>
                  <a:t>Зоны возможного загрязнения (ЗСО, расчетным путем);</a:t>
                </a:r>
              </a:p>
              <a:p>
                <a:r>
                  <a:rPr lang="ru-RU" dirty="0" smtClean="0">
                    <a:solidFill>
                      <a:schemeClr val="tx1"/>
                    </a:solidFill>
                  </a:rPr>
                  <a:t>	</a:t>
                </a:r>
                <a14:m>
                  <m:oMath xmlns:m="http://schemas.openxmlformats.org/officeDocument/2006/math">
                    <m:r>
                      <a:rPr lang="en-US" i="1">
                        <a:solidFill>
                          <a:schemeClr val="tx1"/>
                        </a:solidFill>
                        <a:latin typeface="Cambria Math"/>
                      </a:rPr>
                      <m:t>𝑅</m:t>
                    </m:r>
                    <m:r>
                      <a:rPr lang="en-US" i="1">
                        <a:solidFill>
                          <a:schemeClr val="tx1"/>
                        </a:solidFill>
                        <a:latin typeface="Cambria Math"/>
                      </a:rPr>
                      <m:t> = √ </m:t>
                    </m:r>
                    <m:r>
                      <a:rPr lang="en-US" i="1">
                        <a:solidFill>
                          <a:schemeClr val="tx1"/>
                        </a:solidFill>
                        <a:latin typeface="Cambria Math"/>
                      </a:rPr>
                      <m:t>𝑄𝑇</m:t>
                    </m:r>
                    <m:r>
                      <a:rPr lang="en-US" i="1">
                        <a:solidFill>
                          <a:schemeClr val="tx1"/>
                        </a:solidFill>
                        <a:latin typeface="Cambria Math"/>
                      </a:rPr>
                      <m:t>/</m:t>
                    </m:r>
                    <m:r>
                      <a:rPr lang="en-US" i="1">
                        <a:solidFill>
                          <a:schemeClr val="tx1"/>
                        </a:solidFill>
                        <a:latin typeface="Cambria Math"/>
                      </a:rPr>
                      <m:t>𝜋</m:t>
                    </m:r>
                    <m:r>
                      <a:rPr lang="en-US" i="1">
                        <a:solidFill>
                          <a:schemeClr val="tx1"/>
                        </a:solidFill>
                        <a:latin typeface="Cambria Math"/>
                      </a:rPr>
                      <m:t>𝑚𝑛</m:t>
                    </m:r>
                  </m:oMath>
                </a14:m>
                <a:endParaRPr lang="ru-RU" dirty="0">
                  <a:solidFill>
                    <a:schemeClr val="tx1"/>
                  </a:solidFill>
                </a:endParaRPr>
              </a:p>
              <a:p>
                <a:r>
                  <a:rPr lang="ru-RU" dirty="0" smtClean="0">
                    <a:solidFill>
                      <a:schemeClr val="tx1"/>
                    </a:solidFill>
                  </a:rPr>
                  <a:t>Фактическое </a:t>
                </a:r>
                <a:r>
                  <a:rPr lang="ru-RU" dirty="0">
                    <a:solidFill>
                      <a:schemeClr val="tx1"/>
                    </a:solidFill>
                  </a:rPr>
                  <a:t>местоположение и степень выраженности очагов загрязнения (мелкие масштабы, по данным </a:t>
                </a:r>
                <a:r>
                  <a:rPr lang="ru-RU" dirty="0" err="1">
                    <a:solidFill>
                      <a:schemeClr val="tx1"/>
                    </a:solidFill>
                  </a:rPr>
                  <a:t>госдокладов</a:t>
                </a:r>
                <a:r>
                  <a:rPr lang="ru-RU" dirty="0" smtClean="0">
                    <a:solidFill>
                      <a:schemeClr val="tx1"/>
                    </a:solidFill>
                  </a:rPr>
                  <a:t>);</a:t>
                </a:r>
                <a:endParaRPr lang="ru-RU" dirty="0">
                  <a:solidFill>
                    <a:schemeClr val="tx1"/>
                  </a:solidFill>
                </a:endParaRPr>
              </a:p>
              <a:p>
                <a:r>
                  <a:rPr lang="ru-RU" dirty="0" smtClean="0">
                    <a:solidFill>
                      <a:schemeClr val="tx1"/>
                    </a:solidFill>
                  </a:rPr>
                  <a:t>Внутренняя структура очагов загрязнения (крупные масштабы, по данным натурного обследования).</a:t>
                </a:r>
              </a:p>
              <a:p>
                <a:pPr marL="285750" indent="-285750">
                  <a:buFontTx/>
                  <a:buChar char="-"/>
                </a:pPr>
                <a:endParaRPr lang="ru-RU" dirty="0"/>
              </a:p>
            </p:txBody>
          </p:sp>
        </mc:Choice>
        <mc:Fallback xmlns="">
          <p:sp>
            <p:nvSpPr>
              <p:cNvPr id="4" name="Текст 3"/>
              <p:cNvSpPr>
                <a:spLocks noGrp="1" noRot="1" noChangeAspect="1" noMove="1" noResize="1" noEditPoints="1" noAdjustHandles="1" noChangeArrowheads="1" noChangeShapeType="1" noTextEdit="1"/>
              </p:cNvSpPr>
              <p:nvPr>
                <p:ph type="body" sz="half" idx="2"/>
              </p:nvPr>
            </p:nvSpPr>
            <p:spPr>
              <a:xfrm>
                <a:off x="611560" y="2564904"/>
                <a:ext cx="3744416" cy="2664296"/>
              </a:xfrm>
              <a:blipFill rotWithShape="1">
                <a:blip r:embed="rId3"/>
                <a:stretch>
                  <a:fillRect l="-325" t="-1144" r="-976"/>
                </a:stretch>
              </a:blipFill>
            </p:spPr>
            <p:txBody>
              <a:bodyPr/>
              <a:lstStyle/>
              <a:p>
                <a:r>
                  <a:rPr lang="ru-RU">
                    <a:noFill/>
                  </a:rPr>
                  <a:t> </a:t>
                </a:r>
              </a:p>
            </p:txBody>
          </p:sp>
        </mc:Fallback>
      </mc:AlternateContent>
    </p:spTree>
    <p:extLst>
      <p:ext uri="{BB962C8B-B14F-4D97-AF65-F5344CB8AC3E}">
        <p14:creationId xmlns:p14="http://schemas.microsoft.com/office/powerpoint/2010/main" val="2509048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949280"/>
            <a:ext cx="7704856" cy="566936"/>
          </a:xfrm>
        </p:spPr>
        <p:txBody>
          <a:bodyPr/>
          <a:lstStyle/>
          <a:p>
            <a:pPr algn="just"/>
            <a:r>
              <a:rPr lang="ru-RU" sz="1600" dirty="0" smtClean="0">
                <a:solidFill>
                  <a:schemeClr val="tx1"/>
                </a:solidFill>
              </a:rPr>
              <a:t>Картографирование загрязнение подземных вод:</a:t>
            </a:r>
            <a:br>
              <a:rPr lang="ru-RU" sz="1600" dirty="0" smtClean="0">
                <a:solidFill>
                  <a:schemeClr val="tx1"/>
                </a:solidFill>
              </a:rPr>
            </a:br>
            <a:r>
              <a:rPr lang="ru-RU" sz="1600" dirty="0" smtClean="0">
                <a:solidFill>
                  <a:schemeClr val="tx1"/>
                </a:solidFill>
              </a:rPr>
              <a:t>крупномасштабное;			мелкомасштабное.</a:t>
            </a:r>
            <a:endParaRPr lang="ru-RU" sz="1600" dirty="0">
              <a:solidFill>
                <a:schemeClr val="tx1"/>
              </a:solidFill>
            </a:endParaRPr>
          </a:p>
        </p:txBody>
      </p:sp>
      <p:pic>
        <p:nvPicPr>
          <p:cNvPr id="5" name="Объект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86931" y="731838"/>
            <a:ext cx="3671237" cy="5073650"/>
          </a:xfrm>
        </p:spPr>
      </p:pic>
      <p:pic>
        <p:nvPicPr>
          <p:cNvPr id="6" name="Объект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761153" y="731838"/>
            <a:ext cx="3582506" cy="5073650"/>
          </a:xfrm>
        </p:spPr>
      </p:pic>
    </p:spTree>
    <p:extLst>
      <p:ext uri="{BB962C8B-B14F-4D97-AF65-F5344CB8AC3E}">
        <p14:creationId xmlns:p14="http://schemas.microsoft.com/office/powerpoint/2010/main" val="25610484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3636085" cy="1258493"/>
          </a:xfrm>
        </p:spPr>
        <p:txBody>
          <a:bodyPr/>
          <a:lstStyle/>
          <a:p>
            <a:r>
              <a:rPr lang="ru-RU" sz="2000" i="1" dirty="0">
                <a:solidFill>
                  <a:schemeClr val="tx1"/>
                </a:solidFill>
              </a:rPr>
              <a:t>Особенности картографирования загрязнения морей и больших озер</a:t>
            </a:r>
            <a:endParaRPr lang="ru-RU" sz="2000" dirty="0">
              <a:solidFill>
                <a:schemeClr val="tx1"/>
              </a:solidFill>
            </a:endParaRPr>
          </a:p>
        </p:txBody>
      </p:sp>
      <p:sp>
        <p:nvSpPr>
          <p:cNvPr id="3" name="Объект 2"/>
          <p:cNvSpPr>
            <a:spLocks noGrp="1"/>
          </p:cNvSpPr>
          <p:nvPr>
            <p:ph idx="1"/>
          </p:nvPr>
        </p:nvSpPr>
        <p:spPr>
          <a:xfrm>
            <a:off x="4860032" y="188640"/>
            <a:ext cx="4017085" cy="6336704"/>
          </a:xfrm>
        </p:spPr>
        <p:txBody>
          <a:bodyPr>
            <a:normAutofit fontScale="70000" lnSpcReduction="20000"/>
          </a:bodyPr>
          <a:lstStyle/>
          <a:p>
            <a:pPr algn="just"/>
            <a:r>
              <a:rPr lang="ru-RU" dirty="0">
                <a:solidFill>
                  <a:schemeClr val="tx1"/>
                </a:solidFill>
              </a:rPr>
              <a:t>Ввиду высокой динамичности водной среды при изучении её состояния наибольшее значение имеют методы, позволяющие охватывать значительные акватории в единый момент времени. Этому критерию отвечают спутниковые методы, основанные на фиксации оптических характеристик водных масс (блики, изменения прозрачности). Поэтому наибольшие успехи достигнуты в изучении распространения нефтяных пленок, взвешенных частиц и проявлений </a:t>
            </a:r>
            <a:r>
              <a:rPr lang="ru-RU" dirty="0" err="1">
                <a:solidFill>
                  <a:schemeClr val="tx1"/>
                </a:solidFill>
              </a:rPr>
              <a:t>эфтрофикации</a:t>
            </a:r>
            <a:r>
              <a:rPr lang="ru-RU" dirty="0">
                <a:solidFill>
                  <a:schemeClr val="tx1"/>
                </a:solidFill>
              </a:rPr>
              <a:t>. </a:t>
            </a:r>
            <a:endParaRPr lang="ru-RU" dirty="0" smtClean="0">
              <a:solidFill>
                <a:schemeClr val="tx1"/>
              </a:solidFill>
            </a:endParaRPr>
          </a:p>
          <a:p>
            <a:pPr algn="just"/>
            <a:r>
              <a:rPr lang="ru-RU" dirty="0">
                <a:solidFill>
                  <a:schemeClr val="tx1"/>
                </a:solidFill>
              </a:rPr>
              <a:t>Измерения химических и биологических параметров требуют применения контактных методов и в силу этого применяются локально, при детальных исследованиях наиболее проблемных зон. Вне зависимости от определяемых параметров, загрязненные акватории обычно обнаруживают приуроченность к побережьям, районам добычи полезных ископаемых, наиболее напряженным судоходным трассам, а также течениям, проходящим через участки с указанными особенностями.</a:t>
            </a:r>
          </a:p>
        </p:txBody>
      </p:sp>
      <p:sp>
        <p:nvSpPr>
          <p:cNvPr id="4" name="Текст 3"/>
          <p:cNvSpPr>
            <a:spLocks noGrp="1"/>
          </p:cNvSpPr>
          <p:nvPr>
            <p:ph type="body" sz="half" idx="2"/>
          </p:nvPr>
        </p:nvSpPr>
        <p:spPr>
          <a:xfrm>
            <a:off x="539552" y="1988840"/>
            <a:ext cx="3388660" cy="2139518"/>
          </a:xfrm>
        </p:spPr>
        <p:txBody>
          <a:bodyPr/>
          <a:lstStyle/>
          <a:p>
            <a:endParaRPr lang="ru-RU" dirty="0"/>
          </a:p>
        </p:txBody>
      </p:sp>
      <p:pic>
        <p:nvPicPr>
          <p:cNvPr id="5" name="Рисунок 4"/>
          <p:cNvPicPr/>
          <p:nvPr/>
        </p:nvPicPr>
        <p:blipFill>
          <a:blip r:embed="rId2">
            <a:extLst>
              <a:ext uri="{28A0092B-C50C-407E-A947-70E740481C1C}">
                <a14:useLocalDpi xmlns:a14="http://schemas.microsoft.com/office/drawing/2010/main" val="0"/>
              </a:ext>
            </a:extLst>
          </a:blip>
          <a:stretch>
            <a:fillRect/>
          </a:stretch>
        </p:blipFill>
        <p:spPr>
          <a:xfrm>
            <a:off x="323528" y="1915108"/>
            <a:ext cx="4680520" cy="3746139"/>
          </a:xfrm>
          <a:prstGeom prst="rect">
            <a:avLst/>
          </a:prstGeom>
        </p:spPr>
      </p:pic>
    </p:spTree>
    <p:extLst>
      <p:ext uri="{BB962C8B-B14F-4D97-AF65-F5344CB8AC3E}">
        <p14:creationId xmlns:p14="http://schemas.microsoft.com/office/powerpoint/2010/main" val="17623728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3068960"/>
            <a:ext cx="7175351" cy="2808312"/>
          </a:xfrm>
        </p:spPr>
        <p:txBody>
          <a:bodyPr>
            <a:noAutofit/>
          </a:bodyPr>
          <a:lstStyle/>
          <a:p>
            <a:r>
              <a:rPr lang="ru-RU" sz="4000" dirty="0">
                <a:solidFill>
                  <a:schemeClr val="tx1"/>
                </a:solidFill>
                <a:effectLst/>
              </a:rPr>
              <a:t>6</a:t>
            </a:r>
            <a:r>
              <a:rPr lang="ru-RU" sz="4000" dirty="0" smtClean="0">
                <a:solidFill>
                  <a:schemeClr val="tx1"/>
                </a:solidFill>
                <a:effectLst/>
              </a:rPr>
              <a:t>. </a:t>
            </a:r>
            <a:r>
              <a:rPr lang="ru-RU" sz="4000" dirty="0" smtClean="0">
                <a:solidFill>
                  <a:schemeClr val="tx1"/>
                </a:solidFill>
                <a:effectLst/>
              </a:rPr>
              <a:t>ОСНОВНЫЕ ПОДХОДЫ К КАРТОГРАФИРОВАНИЮ И АНАЛИЗУ ФИЗИЧЕСКИХ ПОЛЕЙ</a:t>
            </a:r>
            <a:endParaRPr lang="ru-RU" sz="4000" dirty="0">
              <a:solidFill>
                <a:schemeClr val="tx1"/>
              </a:solidFill>
            </a:endParaRPr>
          </a:p>
        </p:txBody>
      </p:sp>
    </p:spTree>
    <p:extLst>
      <p:ext uri="{BB962C8B-B14F-4D97-AF65-F5344CB8AC3E}">
        <p14:creationId xmlns:p14="http://schemas.microsoft.com/office/powerpoint/2010/main" val="32474044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92697"/>
            <a:ext cx="3636085" cy="936104"/>
          </a:xfrm>
        </p:spPr>
        <p:txBody>
          <a:bodyPr/>
          <a:lstStyle/>
          <a:p>
            <a:r>
              <a:rPr lang="ru-RU" sz="2000" i="1" dirty="0">
                <a:solidFill>
                  <a:schemeClr val="tx1"/>
                </a:solidFill>
              </a:rPr>
              <a:t>Единицы измерения радиоактивности</a:t>
            </a:r>
            <a:endParaRPr lang="ru-RU" sz="2000" dirty="0">
              <a:solidFill>
                <a:schemeClr val="tx1"/>
              </a:solidFill>
            </a:endParaRPr>
          </a:p>
        </p:txBody>
      </p:sp>
      <p:sp>
        <p:nvSpPr>
          <p:cNvPr id="3" name="Объект 2"/>
          <p:cNvSpPr>
            <a:spLocks noGrp="1"/>
          </p:cNvSpPr>
          <p:nvPr>
            <p:ph idx="1"/>
          </p:nvPr>
        </p:nvSpPr>
        <p:spPr>
          <a:xfrm>
            <a:off x="4593515" y="404664"/>
            <a:ext cx="4298965" cy="6264696"/>
          </a:xfrm>
        </p:spPr>
        <p:txBody>
          <a:bodyPr>
            <a:normAutofit fontScale="62500" lnSpcReduction="20000"/>
          </a:bodyPr>
          <a:lstStyle/>
          <a:p>
            <a:pPr algn="just"/>
            <a:r>
              <a:rPr lang="ru-RU" dirty="0" smtClean="0">
                <a:solidFill>
                  <a:schemeClr val="tx1"/>
                </a:solidFill>
              </a:rPr>
              <a:t>Исходной </a:t>
            </a:r>
            <a:r>
              <a:rPr lang="ru-RU" dirty="0">
                <a:solidFill>
                  <a:schemeClr val="tx1"/>
                </a:solidFill>
              </a:rPr>
              <a:t>величиной в системе СИ является беккерель (Бк) </a:t>
            </a:r>
            <a:r>
              <a:rPr lang="ru-RU" dirty="0">
                <a:solidFill>
                  <a:schemeClr val="tx1"/>
                </a:solidFill>
                <a:sym typeface="Times New Roman"/>
              </a:rPr>
              <a:t>-</a:t>
            </a:r>
            <a:r>
              <a:rPr lang="ru-RU" dirty="0" smtClean="0">
                <a:solidFill>
                  <a:schemeClr val="tx1"/>
                </a:solidFill>
              </a:rPr>
              <a:t> </a:t>
            </a:r>
            <a:r>
              <a:rPr lang="ru-RU" dirty="0">
                <a:solidFill>
                  <a:schemeClr val="tx1"/>
                </a:solidFill>
              </a:rPr>
              <a:t>1 распад в секунду. </a:t>
            </a:r>
            <a:endParaRPr lang="ru-RU" dirty="0" smtClean="0">
              <a:solidFill>
                <a:schemeClr val="tx1"/>
              </a:solidFill>
            </a:endParaRPr>
          </a:p>
          <a:p>
            <a:pPr algn="just"/>
            <a:r>
              <a:rPr lang="ru-RU" i="1" dirty="0" smtClean="0">
                <a:solidFill>
                  <a:schemeClr val="tx1"/>
                </a:solidFill>
              </a:rPr>
              <a:t>Дозой </a:t>
            </a:r>
            <a:r>
              <a:rPr lang="ru-RU" i="1" dirty="0">
                <a:solidFill>
                  <a:schemeClr val="tx1"/>
                </a:solidFill>
              </a:rPr>
              <a:t>облучения</a:t>
            </a:r>
            <a:r>
              <a:rPr lang="ru-RU" dirty="0">
                <a:solidFill>
                  <a:schemeClr val="tx1"/>
                </a:solidFill>
              </a:rPr>
              <a:t> называется количество энергии излучения, переданной тканям организма. Поглощенные дозы измеряются в </a:t>
            </a:r>
            <a:r>
              <a:rPr lang="ru-RU" dirty="0" err="1">
                <a:solidFill>
                  <a:schemeClr val="tx1"/>
                </a:solidFill>
              </a:rPr>
              <a:t>греях</a:t>
            </a:r>
            <a:r>
              <a:rPr lang="ru-RU" dirty="0">
                <a:solidFill>
                  <a:schemeClr val="tx1"/>
                </a:solidFill>
              </a:rPr>
              <a:t> (Гр), 1 грей равен 1 джоулю на килограмм массы. Однако при одинаковой поглощенной дозе α-излучение в 20 раз опаснее, чем β- и γ-излучение. Скорректированная с учетом этого доза называется эквивалентной дозой, измеряемой в </a:t>
            </a:r>
            <a:r>
              <a:rPr lang="ru-RU" dirty="0" err="1">
                <a:solidFill>
                  <a:schemeClr val="tx1"/>
                </a:solidFill>
              </a:rPr>
              <a:t>зивертах</a:t>
            </a:r>
            <a:r>
              <a:rPr lang="ru-RU" dirty="0">
                <a:solidFill>
                  <a:schemeClr val="tx1"/>
                </a:solidFill>
              </a:rPr>
              <a:t> (Зв</a:t>
            </a:r>
            <a:r>
              <a:rPr lang="ru-RU" dirty="0" smtClean="0">
                <a:solidFill>
                  <a:schemeClr val="tx1"/>
                </a:solidFill>
              </a:rPr>
              <a:t>).</a:t>
            </a:r>
          </a:p>
          <a:p>
            <a:pPr algn="just"/>
            <a:r>
              <a:rPr lang="ru-RU" dirty="0">
                <a:solidFill>
                  <a:schemeClr val="tx1"/>
                </a:solidFill>
              </a:rPr>
              <a:t>Широко используются также внесистемные единицы, такие как кюри, бэр, рад. В кюри (Ки) измеряется количество предстоящих радиоактивных распадов, с учетом количества и изотопного состава радиоактивных веществ, 1 кюри соответствует числу распадов в 1 грамме </a:t>
            </a:r>
            <a:r>
              <a:rPr lang="ru-RU" baseline="30000" dirty="0">
                <a:solidFill>
                  <a:schemeClr val="tx1"/>
                </a:solidFill>
              </a:rPr>
              <a:t>226</a:t>
            </a:r>
            <a:r>
              <a:rPr lang="en-US" dirty="0">
                <a:solidFill>
                  <a:schemeClr val="tx1"/>
                </a:solidFill>
              </a:rPr>
              <a:t>Ra</a:t>
            </a:r>
            <a:r>
              <a:rPr lang="ru-RU" dirty="0">
                <a:solidFill>
                  <a:schemeClr val="tx1"/>
                </a:solidFill>
              </a:rPr>
              <a:t>, равняющееся 3,7</a:t>
            </a:r>
            <a:r>
              <a:rPr lang="ru-RU" baseline="30000" dirty="0">
                <a:solidFill>
                  <a:schemeClr val="tx1"/>
                </a:solidFill>
              </a:rPr>
              <a:t>.</a:t>
            </a:r>
            <a:r>
              <a:rPr lang="ru-RU" dirty="0">
                <a:solidFill>
                  <a:schemeClr val="tx1"/>
                </a:solidFill>
              </a:rPr>
              <a:t>10</a:t>
            </a:r>
            <a:r>
              <a:rPr lang="ru-RU" baseline="30000" dirty="0">
                <a:solidFill>
                  <a:schemeClr val="tx1"/>
                </a:solidFill>
              </a:rPr>
              <a:t>10 </a:t>
            </a:r>
            <a:r>
              <a:rPr lang="ru-RU" dirty="0">
                <a:solidFill>
                  <a:schemeClr val="tx1"/>
                </a:solidFill>
              </a:rPr>
              <a:t>Бк. Рад </a:t>
            </a:r>
            <a:r>
              <a:rPr lang="ru-RU" dirty="0">
                <a:solidFill>
                  <a:schemeClr val="tx1"/>
                </a:solidFill>
                <a:sym typeface="Times New Roman"/>
              </a:rPr>
              <a:t>-</a:t>
            </a:r>
            <a:r>
              <a:rPr lang="ru-RU" dirty="0" smtClean="0">
                <a:solidFill>
                  <a:schemeClr val="tx1"/>
                </a:solidFill>
              </a:rPr>
              <a:t> </a:t>
            </a:r>
            <a:r>
              <a:rPr lang="ru-RU" dirty="0">
                <a:solidFill>
                  <a:schemeClr val="tx1"/>
                </a:solidFill>
              </a:rPr>
              <a:t>единица поглощенной дозы: 1 рад = 0,01 Гр. Бэр (биологический эквивалент рентгена) </a:t>
            </a:r>
            <a:r>
              <a:rPr lang="ru-RU" dirty="0">
                <a:solidFill>
                  <a:schemeClr val="tx1"/>
                </a:solidFill>
                <a:sym typeface="Times New Roman"/>
              </a:rPr>
              <a:t>-</a:t>
            </a:r>
            <a:r>
              <a:rPr lang="ru-RU" dirty="0" smtClean="0">
                <a:solidFill>
                  <a:schemeClr val="tx1"/>
                </a:solidFill>
              </a:rPr>
              <a:t> </a:t>
            </a:r>
            <a:r>
              <a:rPr lang="ru-RU" dirty="0">
                <a:solidFill>
                  <a:schemeClr val="tx1"/>
                </a:solidFill>
              </a:rPr>
              <a:t>единица эквивалентной дозы: 1 бэр = 0,01 Зв. </a:t>
            </a:r>
            <a:endParaRPr lang="ru-RU" dirty="0" smtClean="0">
              <a:solidFill>
                <a:schemeClr val="tx1"/>
              </a:solidFill>
            </a:endParaRPr>
          </a:p>
          <a:p>
            <a:pPr algn="just"/>
            <a:r>
              <a:rPr lang="ru-RU" dirty="0" smtClean="0">
                <a:solidFill>
                  <a:schemeClr val="tx1"/>
                </a:solidFill>
              </a:rPr>
              <a:t>Безопасной </a:t>
            </a:r>
            <a:r>
              <a:rPr lang="ru-RU" dirty="0">
                <a:solidFill>
                  <a:schemeClr val="tx1"/>
                </a:solidFill>
              </a:rPr>
              <a:t>дозой для взрослого </a:t>
            </a:r>
            <a:r>
              <a:rPr lang="ru-RU" dirty="0" smtClean="0">
                <a:solidFill>
                  <a:schemeClr val="tx1"/>
                </a:solidFill>
              </a:rPr>
              <a:t>человека считается </a:t>
            </a:r>
            <a:r>
              <a:rPr lang="ru-RU" dirty="0">
                <a:solidFill>
                  <a:schemeClr val="tx1"/>
                </a:solidFill>
              </a:rPr>
              <a:t>50 </a:t>
            </a:r>
            <a:r>
              <a:rPr lang="ru-RU" dirty="0" err="1">
                <a:solidFill>
                  <a:schemeClr val="tx1"/>
                </a:solidFill>
              </a:rPr>
              <a:t>миллизивертов</a:t>
            </a:r>
            <a:r>
              <a:rPr lang="ru-RU" dirty="0">
                <a:solidFill>
                  <a:schemeClr val="tx1"/>
                </a:solidFill>
              </a:rPr>
              <a:t> (</a:t>
            </a:r>
            <a:r>
              <a:rPr lang="ru-RU" dirty="0" err="1">
                <a:solidFill>
                  <a:schemeClr val="tx1"/>
                </a:solidFill>
              </a:rPr>
              <a:t>мЗв</a:t>
            </a:r>
            <a:r>
              <a:rPr lang="ru-RU" dirty="0">
                <a:solidFill>
                  <a:schemeClr val="tx1"/>
                </a:solidFill>
              </a:rPr>
              <a:t>) в </a:t>
            </a:r>
            <a:r>
              <a:rPr lang="ru-RU" dirty="0" smtClean="0">
                <a:solidFill>
                  <a:schemeClr val="tx1"/>
                </a:solidFill>
              </a:rPr>
              <a:t>год.</a:t>
            </a:r>
          </a:p>
          <a:p>
            <a:pPr algn="just"/>
            <a:r>
              <a:rPr lang="ru-RU" dirty="0">
                <a:solidFill>
                  <a:schemeClr val="tx1"/>
                </a:solidFill>
              </a:rPr>
              <a:t>Загрязненной считается территория, содержащая 1 Ки/км</a:t>
            </a:r>
            <a:r>
              <a:rPr lang="ru-RU" baseline="30000" dirty="0">
                <a:solidFill>
                  <a:schemeClr val="tx1"/>
                </a:solidFill>
              </a:rPr>
              <a:t>2 </a:t>
            </a:r>
            <a:r>
              <a:rPr lang="ru-RU" dirty="0">
                <a:solidFill>
                  <a:schemeClr val="tx1"/>
                </a:solidFill>
              </a:rPr>
              <a:t>и более. </a:t>
            </a:r>
          </a:p>
          <a:p>
            <a:pPr algn="just"/>
            <a:r>
              <a:rPr lang="ru-RU" dirty="0">
                <a:solidFill>
                  <a:schemeClr val="tx1"/>
                </a:solidFill>
              </a:rPr>
              <a:t>Рентген – внесистемная единица измерения энергии экспозиционной дозы ионизирующих излучений, определяемой по ионизирующему воздействию на воздух. </a:t>
            </a:r>
            <a:r>
              <a:rPr lang="ru-RU" dirty="0" smtClean="0">
                <a:solidFill>
                  <a:schemeClr val="tx1"/>
                </a:solidFill>
              </a:rPr>
              <a:t>Интенсивность </a:t>
            </a:r>
            <a:r>
              <a:rPr lang="ru-RU" dirty="0">
                <a:solidFill>
                  <a:schemeClr val="tx1"/>
                </a:solidFill>
              </a:rPr>
              <a:t>излучения чаще всего измеряется в рентгенах в час.</a:t>
            </a:r>
            <a:r>
              <a:rPr lang="ru-RU" dirty="0" smtClean="0">
                <a:solidFill>
                  <a:schemeClr val="tx1"/>
                </a:solidFill>
              </a:rPr>
              <a:t> </a:t>
            </a:r>
            <a:endParaRPr lang="ru-RU" dirty="0">
              <a:solidFill>
                <a:schemeClr val="tx1"/>
              </a:solidFill>
            </a:endParaRPr>
          </a:p>
        </p:txBody>
      </p:sp>
      <p:sp>
        <p:nvSpPr>
          <p:cNvPr id="4" name="Текст 3"/>
          <p:cNvSpPr>
            <a:spLocks noGrp="1"/>
          </p:cNvSpPr>
          <p:nvPr>
            <p:ph type="body" sz="half" idx="2"/>
          </p:nvPr>
        </p:nvSpPr>
        <p:spPr>
          <a:xfrm>
            <a:off x="683568" y="2636912"/>
            <a:ext cx="2376264" cy="2139518"/>
          </a:xfrm>
        </p:spPr>
        <p:txBody>
          <a:bodyPr/>
          <a:lstStyle/>
          <a:p>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844824"/>
            <a:ext cx="3530865" cy="4176464"/>
          </a:xfrm>
          <a:prstGeom prst="rect">
            <a:avLst/>
          </a:prstGeom>
        </p:spPr>
      </p:pic>
    </p:spTree>
    <p:extLst>
      <p:ext uri="{BB962C8B-B14F-4D97-AF65-F5344CB8AC3E}">
        <p14:creationId xmlns:p14="http://schemas.microsoft.com/office/powerpoint/2010/main" val="27019923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67162" y="568093"/>
            <a:ext cx="4017085" cy="5577800"/>
          </a:xfrm>
        </p:spPr>
        <p:txBody>
          <a:bodyPr>
            <a:normAutofit fontScale="55000" lnSpcReduction="20000"/>
          </a:bodyPr>
          <a:lstStyle/>
          <a:p>
            <a:pPr algn="just"/>
            <a:r>
              <a:rPr lang="ru-RU" b="1" i="1" dirty="0">
                <a:solidFill>
                  <a:schemeClr val="tx1"/>
                </a:solidFill>
              </a:rPr>
              <a:t>Измерение уровней радиоактивности</a:t>
            </a:r>
            <a:r>
              <a:rPr lang="ru-RU" dirty="0">
                <a:solidFill>
                  <a:schemeClr val="tx1"/>
                </a:solidFill>
              </a:rPr>
              <a:t>. В отличие от выбора представительных точек при других видах полевых исследований, измерения гамма-фона обычно проводят в узлах геометрически правильных сеток. В результате выявляется общий уровень радиационного фона (обычно в </a:t>
            </a:r>
            <a:r>
              <a:rPr lang="ru-RU" dirty="0" err="1">
                <a:solidFill>
                  <a:schemeClr val="tx1"/>
                </a:solidFill>
              </a:rPr>
              <a:t>мкр</a:t>
            </a:r>
            <a:r>
              <a:rPr lang="ru-RU" dirty="0">
                <a:solidFill>
                  <a:schemeClr val="tx1"/>
                </a:solidFill>
              </a:rPr>
              <a:t>/ч), обусловленный как естественными причинами, так и техногенным загрязнением: выпадением аэрозолей, образовавшихся при ядерных испытаниях и авариях; аномалии от локальных источников. В пределах выявленных участков повышенного фона для определения их происхождения и степени опасности определяется (на основе отбора и анализа проб) содержание отдельных радионуклидов в поверхностном слое почв, донных отложениях, растительных тканях. </a:t>
            </a:r>
          </a:p>
          <a:p>
            <a:pPr algn="just"/>
            <a:r>
              <a:rPr lang="ru-RU" b="1" i="1" dirty="0">
                <a:solidFill>
                  <a:schemeClr val="tx1"/>
                </a:solidFill>
              </a:rPr>
              <a:t>Картографическое представление результатов</a:t>
            </a:r>
            <a:r>
              <a:rPr lang="ru-RU" dirty="0">
                <a:solidFill>
                  <a:schemeClr val="tx1"/>
                </a:solidFill>
              </a:rPr>
              <a:t>. Радиационная обстановка обычно характеризуется на картах с использованием способа изолиний. Изолиниями могут передаваться уровни гамма-фона, содержание отдельных радионуклидов, мощность дозы облучения за определенный период. Аномалии, не выражающиеся в масштабе карты, обозначаются значками. В результате исследований изотопного состава радионуклидов создаются карты радиационного загрязнения, на которых характеризуется общее содержание радионуклидов в почвах и донных отложениях, обычно в кюри на км</a:t>
            </a:r>
            <a:r>
              <a:rPr lang="ru-RU" baseline="30000" dirty="0">
                <a:solidFill>
                  <a:schemeClr val="tx1"/>
                </a:solidFill>
              </a:rPr>
              <a:t>2</a:t>
            </a:r>
            <a:r>
              <a:rPr lang="ru-RU" dirty="0">
                <a:solidFill>
                  <a:schemeClr val="tx1"/>
                </a:solidFill>
              </a:rPr>
              <a:t>. На упрощенных картах, ориентированных на массовую аудиторию, иногда изображаются ареалы радиационного загрязнения, в </a:t>
            </a:r>
            <a:r>
              <a:rPr lang="ru-RU" dirty="0" err="1">
                <a:solidFill>
                  <a:schemeClr val="tx1"/>
                </a:solidFill>
              </a:rPr>
              <a:t>т.ч</a:t>
            </a:r>
            <a:r>
              <a:rPr lang="ru-RU" dirty="0">
                <a:solidFill>
                  <a:schemeClr val="tx1"/>
                </a:solidFill>
              </a:rPr>
              <a:t>. без количественной характеристики.</a:t>
            </a:r>
          </a:p>
          <a:p>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609508"/>
            <a:ext cx="4608512" cy="2962615"/>
          </a:xfrm>
          <a:prstGeom prst="rect">
            <a:avLst/>
          </a:prstGeom>
        </p:spPr>
      </p:pic>
    </p:spTree>
    <p:extLst>
      <p:ext uri="{BB962C8B-B14F-4D97-AF65-F5344CB8AC3E}">
        <p14:creationId xmlns:p14="http://schemas.microsoft.com/office/powerpoint/2010/main" val="1138302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836713"/>
            <a:ext cx="3636085" cy="864096"/>
          </a:xfrm>
        </p:spPr>
        <p:txBody>
          <a:bodyPr/>
          <a:lstStyle/>
          <a:p>
            <a:r>
              <a:rPr lang="ru-RU" sz="2000" dirty="0">
                <a:solidFill>
                  <a:schemeClr val="tx1"/>
                </a:solidFill>
              </a:rPr>
              <a:t>Картографирование шумового загрязнения</a:t>
            </a:r>
          </a:p>
        </p:txBody>
      </p:sp>
      <p:sp>
        <p:nvSpPr>
          <p:cNvPr id="3" name="Объект 2"/>
          <p:cNvSpPr>
            <a:spLocks noGrp="1"/>
          </p:cNvSpPr>
          <p:nvPr>
            <p:ph idx="1"/>
          </p:nvPr>
        </p:nvSpPr>
        <p:spPr>
          <a:xfrm>
            <a:off x="4860032" y="731520"/>
            <a:ext cx="3750568" cy="5793824"/>
          </a:xfrm>
        </p:spPr>
        <p:txBody>
          <a:bodyPr>
            <a:normAutofit fontScale="62500" lnSpcReduction="20000"/>
          </a:bodyPr>
          <a:lstStyle/>
          <a:p>
            <a:pPr algn="just"/>
            <a:r>
              <a:rPr lang="ru-RU" dirty="0">
                <a:solidFill>
                  <a:schemeClr val="tx1"/>
                </a:solidFill>
              </a:rPr>
              <a:t>Может проводиться по результатам натурных измерений, на основе расчетных данных, либо с использованием сочетаний того и другого. В первом случае используют результаты инструментальных измерений уровней шума </a:t>
            </a:r>
            <a:r>
              <a:rPr lang="ru-RU" dirty="0" err="1">
                <a:solidFill>
                  <a:schemeClr val="tx1"/>
                </a:solidFill>
              </a:rPr>
              <a:t>шумомерами</a:t>
            </a:r>
            <a:r>
              <a:rPr lang="ru-RU" dirty="0">
                <a:solidFill>
                  <a:schemeClr val="tx1"/>
                </a:solidFill>
              </a:rPr>
              <a:t> I или II класса. При этом, поскольку шумы с разными частотами при одинаковой интенсивности оказывают неодинаковое физиологическое воздействие, измеряют в дБ, нормируют и картографируют </a:t>
            </a:r>
            <a:r>
              <a:rPr lang="ru-RU" i="1" dirty="0">
                <a:solidFill>
                  <a:schemeClr val="tx1"/>
                </a:solidFill>
              </a:rPr>
              <a:t>эквивалентные уровни звука</a:t>
            </a:r>
            <a:r>
              <a:rPr lang="ru-RU" dirty="0">
                <a:solidFill>
                  <a:schemeClr val="tx1"/>
                </a:solidFill>
              </a:rPr>
              <a:t>, т.е. скорректированные с учетом частотных характеристик</a:t>
            </a:r>
            <a:r>
              <a:rPr lang="ru-RU" dirty="0" smtClean="0">
                <a:solidFill>
                  <a:schemeClr val="tx1"/>
                </a:solidFill>
              </a:rPr>
              <a:t>.</a:t>
            </a:r>
          </a:p>
          <a:p>
            <a:pPr algn="just"/>
            <a:r>
              <a:rPr lang="ru-RU" dirty="0">
                <a:solidFill>
                  <a:schemeClr val="tx1"/>
                </a:solidFill>
              </a:rPr>
              <a:t>Методика создания карт шума при разработке генеральных планов и проектов детальной </a:t>
            </a:r>
            <a:r>
              <a:rPr lang="ru-RU" dirty="0" smtClean="0">
                <a:solidFill>
                  <a:schemeClr val="tx1"/>
                </a:solidFill>
              </a:rPr>
              <a:t>планировки </a:t>
            </a:r>
            <a:r>
              <a:rPr lang="ru-RU" dirty="0">
                <a:solidFill>
                  <a:schemeClr val="tx1"/>
                </a:solidFill>
              </a:rPr>
              <a:t>предусматривает использование линейных знаков и соответственно характеристику только в пределах улично-дорожной сети. Однако расчетная </a:t>
            </a:r>
            <a:r>
              <a:rPr lang="ru-RU" dirty="0" smtClean="0">
                <a:solidFill>
                  <a:schemeClr val="tx1"/>
                </a:solidFill>
              </a:rPr>
              <a:t>методика </a:t>
            </a:r>
            <a:r>
              <a:rPr lang="ru-RU" dirty="0">
                <a:solidFill>
                  <a:schemeClr val="tx1"/>
                </a:solidFill>
              </a:rPr>
              <a:t>предусматривает возможность приближенной характеристики и внутриквартальных пространств. В этом случае оправдано применение изолиний. На основе </a:t>
            </a:r>
            <a:r>
              <a:rPr lang="ru-RU" dirty="0" err="1">
                <a:solidFill>
                  <a:schemeClr val="tx1"/>
                </a:solidFill>
              </a:rPr>
              <a:t>изолинейных</a:t>
            </a:r>
            <a:r>
              <a:rPr lang="ru-RU" dirty="0">
                <a:solidFill>
                  <a:schemeClr val="tx1"/>
                </a:solidFill>
              </a:rPr>
              <a:t> карт выделяют зоны шумового дискомфорта, в пределах которых превышаются гигиенические </a:t>
            </a:r>
            <a:r>
              <a:rPr lang="ru-RU" dirty="0" smtClean="0">
                <a:solidFill>
                  <a:schemeClr val="tx1"/>
                </a:solidFill>
              </a:rPr>
              <a:t>стандарты.</a:t>
            </a:r>
            <a:endParaRPr lang="ru-RU" dirty="0">
              <a:solidFill>
                <a:schemeClr val="tx1"/>
              </a:solidFill>
            </a:endParaRPr>
          </a:p>
        </p:txBody>
      </p:sp>
      <p:sp>
        <p:nvSpPr>
          <p:cNvPr id="4" name="Текст 3"/>
          <p:cNvSpPr>
            <a:spLocks noGrp="1"/>
          </p:cNvSpPr>
          <p:nvPr>
            <p:ph type="body" sz="half" idx="2"/>
          </p:nvPr>
        </p:nvSpPr>
        <p:spPr>
          <a:xfrm>
            <a:off x="755576" y="2780928"/>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7" y="2420888"/>
            <a:ext cx="4220604" cy="3136713"/>
          </a:xfrm>
          <a:prstGeom prst="rect">
            <a:avLst/>
          </a:prstGeom>
        </p:spPr>
      </p:pic>
    </p:spTree>
    <p:extLst>
      <p:ext uri="{BB962C8B-B14F-4D97-AF65-F5344CB8AC3E}">
        <p14:creationId xmlns:p14="http://schemas.microsoft.com/office/powerpoint/2010/main" val="16009281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3636085" cy="936104"/>
          </a:xfrm>
        </p:spPr>
        <p:txBody>
          <a:bodyPr/>
          <a:lstStyle/>
          <a:p>
            <a:r>
              <a:rPr lang="ru-RU" sz="2000" dirty="0">
                <a:solidFill>
                  <a:schemeClr val="tx1"/>
                </a:solidFill>
              </a:rPr>
              <a:t>Картографирование электромагнитных полей</a:t>
            </a:r>
          </a:p>
        </p:txBody>
      </p:sp>
      <p:sp>
        <p:nvSpPr>
          <p:cNvPr id="3" name="Объект 2"/>
          <p:cNvSpPr>
            <a:spLocks noGrp="1"/>
          </p:cNvSpPr>
          <p:nvPr>
            <p:ph idx="1"/>
          </p:nvPr>
        </p:nvSpPr>
        <p:spPr>
          <a:xfrm>
            <a:off x="5364088" y="404664"/>
            <a:ext cx="3606552" cy="6120680"/>
          </a:xfrm>
        </p:spPr>
        <p:txBody>
          <a:bodyPr>
            <a:normAutofit fontScale="55000" lnSpcReduction="20000"/>
          </a:bodyPr>
          <a:lstStyle/>
          <a:p>
            <a:pPr algn="just"/>
            <a:r>
              <a:rPr lang="ru-RU" dirty="0">
                <a:solidFill>
                  <a:schemeClr val="tx1"/>
                </a:solidFill>
              </a:rPr>
              <a:t>Картографирование электромагнитных полей не приобрело пока значительного распространения. Хотя уровни напряженности электрических и электромагнитных полей являются предметом гигиенической </a:t>
            </a:r>
            <a:r>
              <a:rPr lang="ru-RU" dirty="0" smtClean="0">
                <a:solidFill>
                  <a:schemeClr val="tx1"/>
                </a:solidFill>
              </a:rPr>
              <a:t>регламентации, </a:t>
            </a:r>
            <a:r>
              <a:rPr lang="ru-RU" dirty="0">
                <a:solidFill>
                  <a:schemeClr val="tx1"/>
                </a:solidFill>
              </a:rPr>
              <a:t>публикации по методике составления соответствующих карт единичны. На карте электромагнитных полей в Экологическом атласе </a:t>
            </a:r>
            <a:r>
              <a:rPr lang="ru-RU" dirty="0" smtClean="0">
                <a:solidFill>
                  <a:schemeClr val="tx1"/>
                </a:solidFill>
              </a:rPr>
              <a:t>Санкт-Петербурга </a:t>
            </a:r>
            <a:r>
              <a:rPr lang="ru-RU" dirty="0">
                <a:solidFill>
                  <a:schemeClr val="tx1"/>
                </a:solidFill>
              </a:rPr>
              <a:t>(едва ли не первой такого рода) способом линейных знаков изображены примерные значения электромагнитных полей вдоль городских улиц, т.е. на оценочном уровне охарактеризовано лишь воздействие воздушных линий электропередач. Подобная методика реализована также в Экологическом атласе Тольятти.  Для локальных источников электромагнитных полей (радио- и телепередатчики, локаторы) показывается окружающая зона (сектор), в пределах которой при работе источников превышаются гигиенические </a:t>
            </a:r>
            <a:r>
              <a:rPr lang="ru-RU" dirty="0" smtClean="0">
                <a:solidFill>
                  <a:schemeClr val="tx1"/>
                </a:solidFill>
              </a:rPr>
              <a:t>стандарты </a:t>
            </a:r>
            <a:r>
              <a:rPr lang="ru-RU" dirty="0">
                <a:solidFill>
                  <a:schemeClr val="tx1"/>
                </a:solidFill>
              </a:rPr>
              <a:t>и, иногда, количественные характеристики напряженности.</a:t>
            </a:r>
          </a:p>
          <a:p>
            <a:pPr algn="just"/>
            <a:r>
              <a:rPr lang="ru-RU" dirty="0">
                <a:solidFill>
                  <a:schemeClr val="tx1"/>
                </a:solidFill>
              </a:rPr>
              <a:t>Характеристики физического загрязнения на специализированных картах принято изображать в соответствующих единицах измерения: дБ, В/м</a:t>
            </a:r>
            <a:r>
              <a:rPr lang="ru-RU" baseline="30000" dirty="0">
                <a:solidFill>
                  <a:schemeClr val="tx1"/>
                </a:solidFill>
              </a:rPr>
              <a:t>2</a:t>
            </a:r>
            <a:r>
              <a:rPr lang="ru-RU" dirty="0">
                <a:solidFill>
                  <a:schemeClr val="tx1"/>
                </a:solidFill>
              </a:rPr>
              <a:t>, </a:t>
            </a:r>
            <a:r>
              <a:rPr lang="ru-RU" dirty="0" err="1">
                <a:solidFill>
                  <a:schemeClr val="tx1"/>
                </a:solidFill>
              </a:rPr>
              <a:t>мкр</a:t>
            </a:r>
            <a:r>
              <a:rPr lang="ru-RU" dirty="0">
                <a:solidFill>
                  <a:schemeClr val="tx1"/>
                </a:solidFill>
              </a:rPr>
              <a:t>/ч, Ки/км</a:t>
            </a:r>
            <a:r>
              <a:rPr lang="ru-RU" baseline="30000" dirty="0">
                <a:solidFill>
                  <a:schemeClr val="tx1"/>
                </a:solidFill>
              </a:rPr>
              <a:t>2</a:t>
            </a:r>
            <a:r>
              <a:rPr lang="ru-RU" dirty="0">
                <a:solidFill>
                  <a:schemeClr val="tx1"/>
                </a:solidFill>
              </a:rPr>
              <a:t>. При интеграции физических характеристик в суммарные показатели антропогенной нагрузки требуется нормирование фактических уровней на предельно допустимые, т.е. переход к долям соответствующих ПДУ. Объединение в одном показателе разных видов физических полей не практикуется.</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68760"/>
            <a:ext cx="4733066" cy="2736304"/>
          </a:xfrm>
          <a:prstGeom prst="rect">
            <a:avLst/>
          </a:prstGeom>
        </p:spPr>
      </p:pic>
      <p:sp>
        <p:nvSpPr>
          <p:cNvPr id="4" name="Прямоугольник 3"/>
          <p:cNvSpPr/>
          <p:nvPr/>
        </p:nvSpPr>
        <p:spPr>
          <a:xfrm>
            <a:off x="467544" y="4437112"/>
            <a:ext cx="4248472" cy="1754326"/>
          </a:xfrm>
          <a:prstGeom prst="rect">
            <a:avLst/>
          </a:prstGeom>
        </p:spPr>
        <p:txBody>
          <a:bodyPr wrap="square">
            <a:spAutoFit/>
          </a:bodyPr>
          <a:lstStyle/>
          <a:p>
            <a:pPr algn="just"/>
            <a:r>
              <a:rPr lang="ru-RU" sz="1200" dirty="0"/>
              <a:t>Низкочастотные электрические поля в городах и промышленных зонах генерируются линиями электропередачи и распространяются на расстояние порядка десятков метров от них. Соответственно, наиболее адекватным способом картирования электрических полей промышленной частоты являются линейные знаки. Их наносят вдоль трасс высоковольтных линий, а также вдоль сопровождаемых низковольтными линиями улиц и дорог. </a:t>
            </a:r>
          </a:p>
        </p:txBody>
      </p:sp>
    </p:spTree>
    <p:extLst>
      <p:ext uri="{BB962C8B-B14F-4D97-AF65-F5344CB8AC3E}">
        <p14:creationId xmlns:p14="http://schemas.microsoft.com/office/powerpoint/2010/main" val="1030212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04664"/>
            <a:ext cx="4248472" cy="1152128"/>
          </a:xfrm>
        </p:spPr>
        <p:txBody>
          <a:bodyPr/>
          <a:lstStyle/>
          <a:p>
            <a:pPr marL="0" indent="0">
              <a:buNone/>
            </a:pPr>
            <a:r>
              <a:rPr lang="ru-RU" sz="2400" dirty="0" smtClean="0">
                <a:solidFill>
                  <a:schemeClr val="tx1"/>
                </a:solidFill>
              </a:rPr>
              <a:t>Пространственный </a:t>
            </a:r>
            <a:r>
              <a:rPr lang="ru-RU" sz="2400" dirty="0">
                <a:solidFill>
                  <a:schemeClr val="tx1"/>
                </a:solidFill>
              </a:rPr>
              <a:t>аспект анализа состояния окружающей среды</a:t>
            </a:r>
            <a:endParaRPr lang="ru-RU" sz="2400" dirty="0">
              <a:solidFill>
                <a:schemeClr val="tx1"/>
              </a:solidFill>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94225" y="970472"/>
            <a:ext cx="4265326" cy="4690776"/>
          </a:xfrm>
        </p:spPr>
      </p:pic>
      <p:sp>
        <p:nvSpPr>
          <p:cNvPr id="4" name="Текст 3"/>
          <p:cNvSpPr>
            <a:spLocks noGrp="1"/>
          </p:cNvSpPr>
          <p:nvPr>
            <p:ph type="body" sz="half" idx="2"/>
          </p:nvPr>
        </p:nvSpPr>
        <p:spPr>
          <a:xfrm>
            <a:off x="395536" y="1700808"/>
            <a:ext cx="4068889" cy="4896544"/>
          </a:xfrm>
        </p:spPr>
        <p:txBody>
          <a:bodyPr/>
          <a:lstStyle/>
          <a:p>
            <a:pPr algn="just"/>
            <a:r>
              <a:rPr lang="ru-RU" b="1" i="1" dirty="0" smtClean="0">
                <a:solidFill>
                  <a:schemeClr val="tx1"/>
                </a:solidFill>
              </a:rPr>
              <a:t>Территориальной </a:t>
            </a:r>
            <a:r>
              <a:rPr lang="ru-RU" b="1" i="1" dirty="0">
                <a:solidFill>
                  <a:schemeClr val="tx1"/>
                </a:solidFill>
              </a:rPr>
              <a:t>структурой загрязнения называются проявления неравномерностей антропогенных воздействий на </a:t>
            </a:r>
            <a:r>
              <a:rPr lang="ru-RU" b="1" i="1" dirty="0" err="1">
                <a:solidFill>
                  <a:schemeClr val="tx1"/>
                </a:solidFill>
              </a:rPr>
              <a:t>геосистемы</a:t>
            </a:r>
            <a:r>
              <a:rPr lang="ru-RU" b="1" i="1" dirty="0">
                <a:solidFill>
                  <a:schemeClr val="tx1"/>
                </a:solidFill>
              </a:rPr>
              <a:t>, отражающие особенности размещения источников, хода транспортировки и осаждения </a:t>
            </a:r>
            <a:r>
              <a:rPr lang="ru-RU" b="1" i="1" dirty="0" err="1">
                <a:solidFill>
                  <a:schemeClr val="tx1"/>
                </a:solidFill>
              </a:rPr>
              <a:t>поллютантов</a:t>
            </a:r>
            <a:r>
              <a:rPr lang="ru-RU" b="1" i="1" dirty="0">
                <a:solidFill>
                  <a:schemeClr val="tx1"/>
                </a:solidFill>
              </a:rPr>
              <a:t>, других последствий </a:t>
            </a:r>
            <a:r>
              <a:rPr lang="ru-RU" b="1" i="1" dirty="0" err="1">
                <a:solidFill>
                  <a:schemeClr val="tx1"/>
                </a:solidFill>
              </a:rPr>
              <a:t>техногенеза</a:t>
            </a:r>
            <a:r>
              <a:rPr lang="ru-RU" b="1" i="1" dirty="0">
                <a:solidFill>
                  <a:schemeClr val="tx1"/>
                </a:solidFill>
              </a:rPr>
              <a:t>. </a:t>
            </a:r>
            <a:endParaRPr lang="ru-RU" b="1" i="1" dirty="0" smtClean="0">
              <a:solidFill>
                <a:schemeClr val="tx1"/>
              </a:solidFill>
            </a:endParaRPr>
          </a:p>
          <a:p>
            <a:pPr algn="just"/>
            <a:r>
              <a:rPr lang="ru-RU" dirty="0" smtClean="0">
                <a:solidFill>
                  <a:schemeClr val="tx1"/>
                </a:solidFill>
              </a:rPr>
              <a:t>Территориальные </a:t>
            </a:r>
            <a:r>
              <a:rPr lang="ru-RU" dirty="0">
                <a:solidFill>
                  <a:schemeClr val="tx1"/>
                </a:solidFill>
              </a:rPr>
              <a:t>различия в уровнях проявления антропогенных воздействий образуют более или менее закономерные </a:t>
            </a:r>
            <a:r>
              <a:rPr lang="ru-RU" dirty="0" smtClean="0">
                <a:solidFill>
                  <a:schemeClr val="tx1"/>
                </a:solidFill>
              </a:rPr>
              <a:t>сочетания:</a:t>
            </a:r>
          </a:p>
          <a:p>
            <a:pPr algn="just"/>
            <a:r>
              <a:rPr lang="ru-RU" dirty="0" smtClean="0">
                <a:solidFill>
                  <a:schemeClr val="tx1"/>
                </a:solidFill>
              </a:rPr>
              <a:t>а) факельная;</a:t>
            </a:r>
          </a:p>
          <a:p>
            <a:pPr algn="just"/>
            <a:r>
              <a:rPr lang="ru-RU" dirty="0" smtClean="0">
                <a:solidFill>
                  <a:schemeClr val="tx1"/>
                </a:solidFill>
              </a:rPr>
              <a:t>б) сетчатая;</a:t>
            </a:r>
          </a:p>
          <a:p>
            <a:pPr algn="just"/>
            <a:r>
              <a:rPr lang="ru-RU" dirty="0" smtClean="0">
                <a:solidFill>
                  <a:schemeClr val="tx1"/>
                </a:solidFill>
              </a:rPr>
              <a:t>в) компактная;</a:t>
            </a:r>
          </a:p>
          <a:p>
            <a:pPr algn="just"/>
            <a:r>
              <a:rPr lang="ru-RU" dirty="0" smtClean="0">
                <a:solidFill>
                  <a:schemeClr val="tx1"/>
                </a:solidFill>
              </a:rPr>
              <a:t>г) пятнистая;</a:t>
            </a:r>
          </a:p>
          <a:p>
            <a:pPr algn="just"/>
            <a:r>
              <a:rPr lang="ru-RU" dirty="0" smtClean="0">
                <a:solidFill>
                  <a:schemeClr val="tx1"/>
                </a:solidFill>
              </a:rPr>
              <a:t>д) концентрическая.</a:t>
            </a:r>
          </a:p>
          <a:p>
            <a:pPr algn="just"/>
            <a:endParaRPr lang="ru-RU" dirty="0">
              <a:solidFill>
                <a:schemeClr val="tx1"/>
              </a:solidFill>
            </a:endParaRPr>
          </a:p>
        </p:txBody>
      </p:sp>
    </p:spTree>
    <p:extLst>
      <p:ext uri="{BB962C8B-B14F-4D97-AF65-F5344CB8AC3E}">
        <p14:creationId xmlns:p14="http://schemas.microsoft.com/office/powerpoint/2010/main" val="26091704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51520" y="4581128"/>
            <a:ext cx="8424936" cy="2016224"/>
          </a:xfrm>
        </p:spPr>
        <p:txBody>
          <a:bodyPr>
            <a:normAutofit lnSpcReduction="10000"/>
          </a:bodyPr>
          <a:lstStyle/>
          <a:p>
            <a:pPr algn="just"/>
            <a:r>
              <a:rPr lang="ru-RU" dirty="0">
                <a:solidFill>
                  <a:schemeClr val="tx1"/>
                </a:solidFill>
              </a:rPr>
              <a:t>Низкочастотные магнитные поля распространяются на более значительные расстояния от высоковольтных линий, а также продуцируются многочисленными электрическими приборами и устройствами промышленного и бытового назначения. Их взаимодействие и наложение формирует в городах повсеместный, очень изменчивый фон, иногда называемый «электромагнитным смогом». Величины напряженности магнитного поля (магнитной индукции, измеряемой в городах в </a:t>
            </a:r>
            <a:r>
              <a:rPr lang="ru-RU" dirty="0" err="1">
                <a:solidFill>
                  <a:schemeClr val="tx1"/>
                </a:solidFill>
              </a:rPr>
              <a:t>нанотесла</a:t>
            </a:r>
            <a:r>
              <a:rPr lang="ru-RU" dirty="0">
                <a:solidFill>
                  <a:schemeClr val="tx1"/>
                </a:solidFill>
              </a:rPr>
              <a:t> - </a:t>
            </a:r>
            <a:r>
              <a:rPr lang="ru-RU" dirty="0" err="1">
                <a:solidFill>
                  <a:schemeClr val="tx1"/>
                </a:solidFill>
              </a:rPr>
              <a:t>нТл</a:t>
            </a:r>
            <a:r>
              <a:rPr lang="ru-RU" dirty="0">
                <a:solidFill>
                  <a:schemeClr val="tx1"/>
                </a:solidFill>
              </a:rPr>
              <a:t>) закономерно возрастают на территориях с плотной застройкой, обычно наиболее нагруженных электротехническими устройствами, и снижаются на малонаселенных участках и в рекреационных зонах. Соответственно, величина магнитной индукции может рассматриваться как индикатор общей техногенной нагрузки на территорию (</a:t>
            </a:r>
            <a:r>
              <a:rPr lang="ru-RU" dirty="0" err="1">
                <a:solidFill>
                  <a:schemeClr val="tx1"/>
                </a:solidFill>
              </a:rPr>
              <a:t>геоиндикатор</a:t>
            </a:r>
            <a:r>
              <a:rPr lang="ru-RU" dirty="0">
                <a:solidFill>
                  <a:schemeClr val="tx1"/>
                </a:solidFill>
              </a:rPr>
              <a:t>). </a:t>
            </a:r>
          </a:p>
        </p:txBody>
      </p:sp>
      <p:pic>
        <p:nvPicPr>
          <p:cNvPr id="5" name="Объект 4" descr="Рис"/>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6695" y="476250"/>
            <a:ext cx="6607009" cy="3960813"/>
          </a:xfrm>
          <a:prstGeom prst="rect">
            <a:avLst/>
          </a:prstGeom>
          <a:noFill/>
          <a:ln>
            <a:noFill/>
          </a:ln>
        </p:spPr>
      </p:pic>
    </p:spTree>
    <p:extLst>
      <p:ext uri="{BB962C8B-B14F-4D97-AF65-F5344CB8AC3E}">
        <p14:creationId xmlns:p14="http://schemas.microsoft.com/office/powerpoint/2010/main" val="10409224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6093296"/>
            <a:ext cx="8352928" cy="360040"/>
          </a:xfrm>
        </p:spPr>
        <p:txBody>
          <a:bodyPr>
            <a:normAutofit fontScale="77500" lnSpcReduction="20000"/>
          </a:bodyPr>
          <a:lstStyle/>
          <a:p>
            <a:r>
              <a:rPr lang="ru-RU" dirty="0">
                <a:solidFill>
                  <a:schemeClr val="tx1"/>
                </a:solidFill>
              </a:rPr>
              <a:t>Высокочастотные электромагнитные поля </a:t>
            </a:r>
            <a:r>
              <a:rPr lang="ru-RU" dirty="0" err="1">
                <a:solidFill>
                  <a:schemeClr val="tx1"/>
                </a:solidFill>
              </a:rPr>
              <a:t>картируются</a:t>
            </a:r>
            <a:r>
              <a:rPr lang="ru-RU" dirty="0">
                <a:solidFill>
                  <a:schemeClr val="tx1"/>
                </a:solidFill>
              </a:rPr>
              <a:t> ареалами, как зоны воздействия радио- и </a:t>
            </a:r>
            <a:r>
              <a:rPr lang="ru-RU" dirty="0" err="1">
                <a:solidFill>
                  <a:schemeClr val="tx1"/>
                </a:solidFill>
              </a:rPr>
              <a:t>телепередающих</a:t>
            </a:r>
            <a:r>
              <a:rPr lang="ru-RU" dirty="0">
                <a:solidFill>
                  <a:schemeClr val="tx1"/>
                </a:solidFill>
              </a:rPr>
              <a:t> станций, </a:t>
            </a:r>
            <a:r>
              <a:rPr lang="ru-RU" dirty="0" smtClean="0">
                <a:solidFill>
                  <a:schemeClr val="tx1"/>
                </a:solidFill>
              </a:rPr>
              <a:t>локаторов.</a:t>
            </a:r>
            <a:endParaRPr lang="ru-RU" dirty="0">
              <a:solidFill>
                <a:schemeClr val="tx1"/>
              </a:solidFill>
            </a:endParaRPr>
          </a:p>
        </p:txBody>
      </p:sp>
      <p:pic>
        <p:nvPicPr>
          <p:cNvPr id="5" name="Объект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476672"/>
            <a:ext cx="8208912" cy="5400600"/>
          </a:xfrm>
          <a:prstGeom prst="rect">
            <a:avLst/>
          </a:prstGeom>
        </p:spPr>
      </p:pic>
    </p:spTree>
    <p:extLst>
      <p:ext uri="{BB962C8B-B14F-4D97-AF65-F5344CB8AC3E}">
        <p14:creationId xmlns:p14="http://schemas.microsoft.com/office/powerpoint/2010/main" val="3367926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3068960"/>
            <a:ext cx="7175351" cy="2808312"/>
          </a:xfrm>
        </p:spPr>
        <p:txBody>
          <a:bodyPr>
            <a:noAutofit/>
          </a:bodyPr>
          <a:lstStyle/>
          <a:p>
            <a:pPr algn="just"/>
            <a:r>
              <a:rPr lang="ru-RU" sz="4000" dirty="0">
                <a:solidFill>
                  <a:schemeClr val="tx1"/>
                </a:solidFill>
                <a:effectLst/>
              </a:rPr>
              <a:t>7</a:t>
            </a:r>
            <a:r>
              <a:rPr lang="ru-RU" sz="4000" dirty="0" smtClean="0">
                <a:solidFill>
                  <a:schemeClr val="tx1"/>
                </a:solidFill>
                <a:effectLst/>
              </a:rPr>
              <a:t>. </a:t>
            </a:r>
            <a:r>
              <a:rPr lang="ru-RU" sz="4000" dirty="0" smtClean="0">
                <a:solidFill>
                  <a:schemeClr val="tx1"/>
                </a:solidFill>
                <a:effectLst/>
              </a:rPr>
              <a:t>ОСНОВНЫЕ ПОДХОДЫ К КАРТОГРАФИРОВАНИЮ И АНАЛИЗУ СОСТОЯНИЯ ПОЧВЕННОГО ПОКРОВА</a:t>
            </a:r>
            <a:endParaRPr lang="ru-RU" sz="4000" dirty="0">
              <a:solidFill>
                <a:schemeClr val="tx1"/>
              </a:solidFill>
            </a:endParaRPr>
          </a:p>
        </p:txBody>
      </p:sp>
    </p:spTree>
    <p:extLst>
      <p:ext uri="{BB962C8B-B14F-4D97-AF65-F5344CB8AC3E}">
        <p14:creationId xmlns:p14="http://schemas.microsoft.com/office/powerpoint/2010/main" val="29322144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48681"/>
            <a:ext cx="3636085" cy="864096"/>
          </a:xfrm>
        </p:spPr>
        <p:txBody>
          <a:bodyPr/>
          <a:lstStyle/>
          <a:p>
            <a:r>
              <a:rPr lang="ru-RU" sz="2000" dirty="0">
                <a:solidFill>
                  <a:schemeClr val="tx1"/>
                </a:solidFill>
              </a:rPr>
              <a:t>Задачи изучения загрязнения почв</a:t>
            </a:r>
          </a:p>
        </p:txBody>
      </p:sp>
      <p:sp>
        <p:nvSpPr>
          <p:cNvPr id="3" name="Объект 2"/>
          <p:cNvSpPr>
            <a:spLocks noGrp="1"/>
          </p:cNvSpPr>
          <p:nvPr>
            <p:ph idx="1"/>
          </p:nvPr>
        </p:nvSpPr>
        <p:spPr>
          <a:xfrm>
            <a:off x="4593515" y="404664"/>
            <a:ext cx="4370973" cy="5976664"/>
          </a:xfrm>
        </p:spPr>
        <p:txBody>
          <a:bodyPr>
            <a:normAutofit fontScale="62500" lnSpcReduction="20000"/>
          </a:bodyPr>
          <a:lstStyle/>
          <a:p>
            <a:pPr algn="just"/>
            <a:r>
              <a:rPr lang="ru-RU" dirty="0">
                <a:solidFill>
                  <a:schemeClr val="tx1"/>
                </a:solidFill>
              </a:rPr>
              <a:t>Загрязнение почв исследуется в двух аспектах: </a:t>
            </a:r>
          </a:p>
          <a:p>
            <a:pPr algn="just"/>
            <a:r>
              <a:rPr lang="ru-RU" dirty="0">
                <a:solidFill>
                  <a:schemeClr val="tx1"/>
                </a:solidFill>
              </a:rPr>
              <a:t>- как самостоятельная экологическая проблема;</a:t>
            </a:r>
          </a:p>
          <a:p>
            <a:pPr algn="just"/>
            <a:r>
              <a:rPr lang="ru-RU" dirty="0">
                <a:solidFill>
                  <a:schemeClr val="tx1"/>
                </a:solidFill>
              </a:rPr>
              <a:t>- как индикатор общего экологического неблагополучия территорий. Загрязнение почв как самостоятельная экологическая проблема изучается выборочно, где имеются основания ожидать высоких уровней содержания тех или иных специфическими веществами, как правило, высоких классов опасности (радионуклидов, пестицидов, ПАУ и др.). Такие исследования обычно проводятся на ограниченных площадях, отличаются высокой детальностью (масштабы от 1:10000 до 1:500), и имеют целью удаление и захоронение выявленных скоплений веществ, представляющих непосредственную опасность. По окончании работ по очистке следует проводить повторные обследования в целях контроля.</a:t>
            </a:r>
          </a:p>
          <a:p>
            <a:pPr algn="just"/>
            <a:r>
              <a:rPr lang="ru-RU" dirty="0">
                <a:solidFill>
                  <a:schemeClr val="tx1"/>
                </a:solidFill>
              </a:rPr>
              <a:t>Исследования загрязнения почв, направленные на сравнительную оценку общего уровня экологического неблагополучия территорий (эколого-геохимические съемки) проводятся в крупных и средних масштабах (от 1:200000 до 1:10000) и охватывают территории городов и их частей, а в отдельных случаях целых регионов. </a:t>
            </a:r>
          </a:p>
          <a:p>
            <a:pPr algn="just"/>
            <a:endParaRPr lang="ru-RU" dirty="0"/>
          </a:p>
        </p:txBody>
      </p:sp>
      <p:sp>
        <p:nvSpPr>
          <p:cNvPr id="4" name="Текст 3"/>
          <p:cNvSpPr>
            <a:spLocks noGrp="1"/>
          </p:cNvSpPr>
          <p:nvPr>
            <p:ph type="body" sz="half" idx="2"/>
          </p:nvPr>
        </p:nvSpPr>
        <p:spPr>
          <a:xfrm>
            <a:off x="755576" y="3284984"/>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276872"/>
            <a:ext cx="4187957" cy="3140968"/>
          </a:xfrm>
          <a:prstGeom prst="rect">
            <a:avLst/>
          </a:prstGeom>
        </p:spPr>
      </p:pic>
    </p:spTree>
    <p:extLst>
      <p:ext uri="{BB962C8B-B14F-4D97-AF65-F5344CB8AC3E}">
        <p14:creationId xmlns:p14="http://schemas.microsoft.com/office/powerpoint/2010/main" val="12890979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20689"/>
            <a:ext cx="3636085" cy="864096"/>
          </a:xfrm>
        </p:spPr>
        <p:txBody>
          <a:bodyPr/>
          <a:lstStyle/>
          <a:p>
            <a:r>
              <a:rPr lang="ru-RU" sz="2000" dirty="0">
                <a:solidFill>
                  <a:schemeClr val="tx1"/>
                </a:solidFill>
              </a:rPr>
              <a:t>Методика эколого-геохимической съемки</a:t>
            </a:r>
          </a:p>
        </p:txBody>
      </p:sp>
      <p:sp>
        <p:nvSpPr>
          <p:cNvPr id="3" name="Объект 2"/>
          <p:cNvSpPr>
            <a:spLocks noGrp="1"/>
          </p:cNvSpPr>
          <p:nvPr>
            <p:ph idx="1"/>
          </p:nvPr>
        </p:nvSpPr>
        <p:spPr>
          <a:xfrm>
            <a:off x="4211961" y="188640"/>
            <a:ext cx="4680520" cy="6192688"/>
          </a:xfrm>
        </p:spPr>
        <p:txBody>
          <a:bodyPr>
            <a:noAutofit/>
          </a:bodyPr>
          <a:lstStyle/>
          <a:p>
            <a:pPr marL="0" indent="0" algn="just">
              <a:spcBef>
                <a:spcPts val="0"/>
              </a:spcBef>
              <a:spcAft>
                <a:spcPts val="0"/>
              </a:spcAft>
            </a:pPr>
            <a:r>
              <a:rPr lang="ru-RU" sz="1100" b="1" i="1" dirty="0">
                <a:solidFill>
                  <a:schemeClr val="tx1"/>
                </a:solidFill>
              </a:rPr>
              <a:t>Отбор проб</a:t>
            </a:r>
            <a:r>
              <a:rPr lang="ru-RU" sz="1100" dirty="0">
                <a:solidFill>
                  <a:schemeClr val="tx1"/>
                </a:solidFill>
              </a:rPr>
              <a:t> проводится с площадок размером 10х10 м, по «конверту», т.е. для осреднения по площадке каждая проба должна состоять из кусочков грунта, отобранных по углам и в центре. Опробованию обычно подлежит верхний 10-см слой; для районов распространения дерново-подзолистых почв – 5-сантиметровый</a:t>
            </a:r>
            <a:r>
              <a:rPr lang="ru-RU" sz="1100" dirty="0" smtClean="0">
                <a:solidFill>
                  <a:schemeClr val="tx1"/>
                </a:solidFill>
              </a:rPr>
              <a:t>.</a:t>
            </a:r>
          </a:p>
          <a:p>
            <a:pPr marL="0" indent="0" algn="just">
              <a:spcBef>
                <a:spcPts val="0"/>
              </a:spcBef>
              <a:spcAft>
                <a:spcPts val="0"/>
              </a:spcAft>
            </a:pPr>
            <a:r>
              <a:rPr lang="ru-RU" sz="1100" dirty="0">
                <a:solidFill>
                  <a:schemeClr val="tx1"/>
                </a:solidFill>
              </a:rPr>
              <a:t>При этом рекомендуется опробовать: </a:t>
            </a:r>
          </a:p>
          <a:p>
            <a:pPr marL="0" indent="0" algn="just">
              <a:spcBef>
                <a:spcPts val="0"/>
              </a:spcBef>
              <a:spcAft>
                <a:spcPts val="0"/>
              </a:spcAft>
            </a:pPr>
            <a:r>
              <a:rPr lang="ru-RU" sz="1100" dirty="0">
                <a:solidFill>
                  <a:schemeClr val="tx1"/>
                </a:solidFill>
              </a:rPr>
              <a:t>- характерные точки в замкнутых и полузамкнутых пространствах дворов, в скверах и на газонах, т.е. там, где существуют благоприятные условия для длительного накопления атмосферных выпадений;</a:t>
            </a:r>
          </a:p>
          <a:p>
            <a:pPr marL="0" indent="0" algn="just">
              <a:spcBef>
                <a:spcPts val="0"/>
              </a:spcBef>
              <a:spcAft>
                <a:spcPts val="0"/>
              </a:spcAft>
            </a:pPr>
            <a:r>
              <a:rPr lang="ru-RU" sz="1100" dirty="0">
                <a:solidFill>
                  <a:schemeClr val="tx1"/>
                </a:solidFill>
              </a:rPr>
              <a:t>- места с наиболее высокой вероятностью нахождения опасных веществ (несанкционированные свалки, внешний облик которых дает основание предполагать наличие промышленных отходов), места расположения опасных объектов, в </a:t>
            </a:r>
            <a:r>
              <a:rPr lang="ru-RU" sz="1100" dirty="0" err="1">
                <a:solidFill>
                  <a:schemeClr val="tx1"/>
                </a:solidFill>
              </a:rPr>
              <a:t>т.ч</a:t>
            </a:r>
            <a:r>
              <a:rPr lang="ru-RU" sz="1100" dirty="0">
                <a:solidFill>
                  <a:schemeClr val="tx1"/>
                </a:solidFill>
              </a:rPr>
              <a:t>. в прошлом; </a:t>
            </a:r>
          </a:p>
          <a:p>
            <a:pPr marL="0" indent="0" algn="just">
              <a:spcBef>
                <a:spcPts val="0"/>
              </a:spcBef>
              <a:spcAft>
                <a:spcPts val="0"/>
              </a:spcAft>
            </a:pPr>
            <a:r>
              <a:rPr lang="ru-RU" sz="1100" dirty="0">
                <a:solidFill>
                  <a:schemeClr val="tx1"/>
                </a:solidFill>
              </a:rPr>
              <a:t>- места наиболее вероятного поступления почвенных частиц в организм человека (геофагия), т.е. игровые площадки в детских дошкольных учреждениях и во дворах, спортплощадки и школьные стадионы, рекреационные зоны</a:t>
            </a:r>
            <a:r>
              <a:rPr lang="ru-RU" sz="1100" dirty="0" smtClean="0">
                <a:solidFill>
                  <a:schemeClr val="tx1"/>
                </a:solidFill>
              </a:rPr>
              <a:t>.</a:t>
            </a:r>
          </a:p>
          <a:p>
            <a:pPr marL="0" indent="0" algn="just">
              <a:spcBef>
                <a:spcPts val="0"/>
              </a:spcBef>
              <a:spcAft>
                <a:spcPts val="0"/>
              </a:spcAft>
            </a:pPr>
            <a:r>
              <a:rPr lang="ru-RU" sz="1100" b="1" i="1" dirty="0">
                <a:solidFill>
                  <a:schemeClr val="tx1"/>
                </a:solidFill>
              </a:rPr>
              <a:t>Аналитическая обработка</a:t>
            </a:r>
            <a:r>
              <a:rPr lang="ru-RU" sz="1100" dirty="0">
                <a:solidFill>
                  <a:schemeClr val="tx1"/>
                </a:solidFill>
              </a:rPr>
              <a:t> выполняется с использованием одного из методов количественного химического анализа (спектральный, рентгеноспектральный, рентгеноспектральный флуоресцентный, атомно-адсорбционный и др</a:t>
            </a:r>
            <a:r>
              <a:rPr lang="ru-RU" sz="1100" dirty="0" smtClean="0">
                <a:solidFill>
                  <a:schemeClr val="tx1"/>
                </a:solidFill>
              </a:rPr>
              <a:t>.).</a:t>
            </a:r>
          </a:p>
          <a:p>
            <a:pPr marL="0" indent="0" algn="just">
              <a:spcBef>
                <a:spcPts val="0"/>
              </a:spcBef>
              <a:spcAft>
                <a:spcPts val="0"/>
              </a:spcAft>
            </a:pPr>
            <a:r>
              <a:rPr lang="ru-RU" sz="1100" b="1" i="1" dirty="0">
                <a:solidFill>
                  <a:schemeClr val="tx1"/>
                </a:solidFill>
              </a:rPr>
              <a:t>Интерпретация результатов</a:t>
            </a:r>
            <a:r>
              <a:rPr lang="ru-RU" sz="1100" dirty="0">
                <a:solidFill>
                  <a:schemeClr val="tx1"/>
                </a:solidFill>
              </a:rPr>
              <a:t> проводится путем сравнения данных анализов с фоновыми концентрациями тех же элементов в аналогичных почвах и почво-грунтах ландшафтов-аналогов, расположенных заведомо вне зон техногенного воздействия. При этом определяют поэлементные показатели концентрации Кс и суммарные показатели концентрации </a:t>
            </a:r>
            <a:r>
              <a:rPr lang="en-US" sz="1100" dirty="0" err="1">
                <a:solidFill>
                  <a:schemeClr val="tx1"/>
                </a:solidFill>
              </a:rPr>
              <a:t>Zc</a:t>
            </a:r>
            <a:r>
              <a:rPr lang="ru-RU" sz="1100" dirty="0">
                <a:solidFill>
                  <a:schemeClr val="tx1"/>
                </a:solidFill>
              </a:rPr>
              <a:t>, по формулам:</a:t>
            </a:r>
          </a:p>
          <a:p>
            <a:pPr marL="0" indent="0" algn="just">
              <a:spcBef>
                <a:spcPts val="0"/>
              </a:spcBef>
              <a:spcAft>
                <a:spcPts val="0"/>
              </a:spcAft>
            </a:pPr>
            <a:r>
              <a:rPr lang="ru-RU" sz="1100" dirty="0" smtClean="0">
                <a:solidFill>
                  <a:schemeClr val="tx1"/>
                </a:solidFill>
              </a:rPr>
              <a:t>       </a:t>
            </a:r>
            <a:r>
              <a:rPr lang="ru-RU" sz="1100" dirty="0" err="1">
                <a:solidFill>
                  <a:schemeClr val="tx1"/>
                </a:solidFill>
              </a:rPr>
              <a:t>С</a:t>
            </a:r>
            <a:r>
              <a:rPr lang="ru-RU" sz="1100" baseline="-25000" dirty="0" err="1">
                <a:solidFill>
                  <a:schemeClr val="tx1"/>
                </a:solidFill>
              </a:rPr>
              <a:t>i</a:t>
            </a:r>
            <a:endParaRPr lang="ru-RU" sz="1100" dirty="0">
              <a:solidFill>
                <a:schemeClr val="tx1"/>
              </a:solidFill>
            </a:endParaRPr>
          </a:p>
          <a:p>
            <a:pPr marL="0" indent="0" algn="just">
              <a:spcBef>
                <a:spcPts val="0"/>
              </a:spcBef>
              <a:spcAft>
                <a:spcPts val="0"/>
              </a:spcAft>
            </a:pPr>
            <a:r>
              <a:rPr lang="ru-RU" sz="1100" dirty="0">
                <a:solidFill>
                  <a:schemeClr val="tx1"/>
                </a:solidFill>
              </a:rPr>
              <a:t>К</a:t>
            </a:r>
            <a:r>
              <a:rPr lang="ru-RU" sz="1100" baseline="-25000" dirty="0">
                <a:solidFill>
                  <a:schemeClr val="tx1"/>
                </a:solidFill>
              </a:rPr>
              <a:t>с</a:t>
            </a:r>
            <a:r>
              <a:rPr lang="ru-RU" sz="1100" dirty="0">
                <a:solidFill>
                  <a:schemeClr val="tx1"/>
                </a:solidFill>
              </a:rPr>
              <a:t> = </a:t>
            </a:r>
            <a:r>
              <a:rPr lang="ru-RU" sz="1100" dirty="0">
                <a:solidFill>
                  <a:schemeClr val="tx1"/>
                </a:solidFill>
                <a:sym typeface="Symbol"/>
              </a:rPr>
              <a:t></a:t>
            </a:r>
            <a:r>
              <a:rPr lang="ru-RU" sz="1100" dirty="0">
                <a:solidFill>
                  <a:schemeClr val="tx1"/>
                </a:solidFill>
              </a:rPr>
              <a:t> ,</a:t>
            </a:r>
          </a:p>
          <a:p>
            <a:pPr marL="0" indent="0" algn="just">
              <a:spcBef>
                <a:spcPts val="0"/>
              </a:spcBef>
              <a:spcAft>
                <a:spcPts val="0"/>
              </a:spcAft>
            </a:pPr>
            <a:r>
              <a:rPr lang="ru-RU" sz="1100" dirty="0">
                <a:solidFill>
                  <a:schemeClr val="tx1"/>
                </a:solidFill>
              </a:rPr>
              <a:t>   </a:t>
            </a:r>
            <a:r>
              <a:rPr lang="ru-RU" sz="1100" dirty="0" smtClean="0">
                <a:solidFill>
                  <a:schemeClr val="tx1"/>
                </a:solidFill>
              </a:rPr>
              <a:t>     </a:t>
            </a:r>
            <a:r>
              <a:rPr lang="ru-RU" sz="1100" dirty="0" err="1">
                <a:solidFill>
                  <a:schemeClr val="tx1"/>
                </a:solidFill>
              </a:rPr>
              <a:t>С</a:t>
            </a:r>
            <a:r>
              <a:rPr lang="ru-RU" sz="1100" baseline="-25000" dirty="0" err="1">
                <a:solidFill>
                  <a:schemeClr val="tx1"/>
                </a:solidFill>
              </a:rPr>
              <a:t>ф</a:t>
            </a:r>
            <a:endParaRPr lang="ru-RU" sz="1100" dirty="0">
              <a:solidFill>
                <a:schemeClr val="tx1"/>
              </a:solidFill>
            </a:endParaRPr>
          </a:p>
          <a:p>
            <a:pPr marL="0" indent="0" algn="just">
              <a:spcBef>
                <a:spcPts val="0"/>
              </a:spcBef>
              <a:spcAft>
                <a:spcPts val="0"/>
              </a:spcAft>
            </a:pPr>
            <a:endParaRPr lang="ru-RU" sz="1100" dirty="0" smtClean="0">
              <a:solidFill>
                <a:schemeClr val="tx1"/>
              </a:solidFill>
            </a:endParaRPr>
          </a:p>
          <a:p>
            <a:pPr marL="0" indent="0" algn="just">
              <a:spcBef>
                <a:spcPts val="0"/>
              </a:spcBef>
              <a:spcAft>
                <a:spcPts val="0"/>
              </a:spcAft>
            </a:pPr>
            <a:r>
              <a:rPr lang="ru-RU" sz="1100" dirty="0" smtClean="0">
                <a:solidFill>
                  <a:schemeClr val="tx1"/>
                </a:solidFill>
              </a:rPr>
              <a:t>где </a:t>
            </a:r>
            <a:r>
              <a:rPr lang="ru-RU" sz="1100" dirty="0" err="1">
                <a:solidFill>
                  <a:schemeClr val="tx1"/>
                </a:solidFill>
              </a:rPr>
              <a:t>C</a:t>
            </a:r>
            <a:r>
              <a:rPr lang="ru-RU" sz="1100" baseline="-25000" dirty="0" err="1">
                <a:solidFill>
                  <a:schemeClr val="tx1"/>
                </a:solidFill>
              </a:rPr>
              <a:t>i</a:t>
            </a:r>
            <a:r>
              <a:rPr lang="ru-RU" sz="1100" dirty="0">
                <a:solidFill>
                  <a:schemeClr val="tx1"/>
                </a:solidFill>
              </a:rPr>
              <a:t> - концентрация элемента в i-той пробе; </a:t>
            </a:r>
            <a:r>
              <a:rPr lang="ru-RU" sz="1100" dirty="0" err="1">
                <a:solidFill>
                  <a:schemeClr val="tx1"/>
                </a:solidFill>
              </a:rPr>
              <a:t>С</a:t>
            </a:r>
            <a:r>
              <a:rPr lang="ru-RU" sz="1100" baseline="-25000" dirty="0" err="1">
                <a:solidFill>
                  <a:schemeClr val="tx1"/>
                </a:solidFill>
              </a:rPr>
              <a:t>ф</a:t>
            </a:r>
            <a:r>
              <a:rPr lang="ru-RU" sz="1100" dirty="0">
                <a:solidFill>
                  <a:schemeClr val="tx1"/>
                </a:solidFill>
              </a:rPr>
              <a:t> - соответствующая фоновая концентрация.</a:t>
            </a:r>
          </a:p>
          <a:p>
            <a:pPr marL="0" indent="0" algn="just">
              <a:spcBef>
                <a:spcPts val="0"/>
              </a:spcBef>
              <a:spcAft>
                <a:spcPts val="0"/>
              </a:spcAft>
            </a:pPr>
            <a:r>
              <a:rPr lang="ru-RU" sz="1100" dirty="0" err="1">
                <a:solidFill>
                  <a:schemeClr val="tx1"/>
                </a:solidFill>
              </a:rPr>
              <a:t>Z</a:t>
            </a:r>
            <a:r>
              <a:rPr lang="ru-RU" sz="1100" baseline="-25000" dirty="0" err="1">
                <a:solidFill>
                  <a:schemeClr val="tx1"/>
                </a:solidFill>
              </a:rPr>
              <a:t>с</a:t>
            </a:r>
            <a:r>
              <a:rPr lang="ru-RU" sz="1100" dirty="0">
                <a:solidFill>
                  <a:schemeClr val="tx1"/>
                </a:solidFill>
              </a:rPr>
              <a:t> = </a:t>
            </a:r>
            <a:r>
              <a:rPr lang="ru-RU" sz="1100" dirty="0">
                <a:solidFill>
                  <a:schemeClr val="tx1"/>
                </a:solidFill>
                <a:sym typeface="Symbol"/>
              </a:rPr>
              <a:t></a:t>
            </a:r>
            <a:r>
              <a:rPr lang="ru-RU" sz="1100" dirty="0">
                <a:solidFill>
                  <a:schemeClr val="tx1"/>
                </a:solidFill>
              </a:rPr>
              <a:t>К</a:t>
            </a:r>
            <a:r>
              <a:rPr lang="ru-RU" sz="1100" baseline="-25000" dirty="0">
                <a:solidFill>
                  <a:schemeClr val="tx1"/>
                </a:solidFill>
              </a:rPr>
              <a:t>с </a:t>
            </a:r>
            <a:r>
              <a:rPr lang="ru-RU" sz="1100" dirty="0">
                <a:solidFill>
                  <a:schemeClr val="tx1"/>
                </a:solidFill>
              </a:rPr>
              <a:t>- (n-1), </a:t>
            </a:r>
          </a:p>
          <a:p>
            <a:pPr marL="0" indent="0" algn="just">
              <a:spcBef>
                <a:spcPts val="0"/>
              </a:spcBef>
              <a:spcAft>
                <a:spcPts val="0"/>
              </a:spcAft>
            </a:pPr>
            <a:r>
              <a:rPr lang="ru-RU" sz="1100" dirty="0">
                <a:solidFill>
                  <a:schemeClr val="tx1"/>
                </a:solidFill>
              </a:rPr>
              <a:t> </a:t>
            </a:r>
          </a:p>
          <a:p>
            <a:pPr marL="0" indent="0" algn="just">
              <a:spcBef>
                <a:spcPts val="0"/>
              </a:spcBef>
              <a:spcAft>
                <a:spcPts val="0"/>
              </a:spcAft>
            </a:pPr>
            <a:r>
              <a:rPr lang="ru-RU" sz="1100" dirty="0">
                <a:solidFill>
                  <a:schemeClr val="tx1"/>
                </a:solidFill>
              </a:rPr>
              <a:t>где n - число </a:t>
            </a:r>
            <a:r>
              <a:rPr lang="ru-RU" sz="1100" dirty="0" smtClean="0">
                <a:solidFill>
                  <a:schemeClr val="tx1"/>
                </a:solidFill>
              </a:rPr>
              <a:t>элементов.</a:t>
            </a:r>
            <a:endParaRPr lang="ru-RU" sz="1100" dirty="0">
              <a:solidFill>
                <a:schemeClr val="tx1"/>
              </a:solidFill>
            </a:endParaRPr>
          </a:p>
        </p:txBody>
      </p:sp>
      <p:sp>
        <p:nvSpPr>
          <p:cNvPr id="4" name="Текст 3"/>
          <p:cNvSpPr>
            <a:spLocks noGrp="1"/>
          </p:cNvSpPr>
          <p:nvPr>
            <p:ph type="body" sz="half" idx="2"/>
          </p:nvPr>
        </p:nvSpPr>
        <p:spPr>
          <a:xfrm>
            <a:off x="683568" y="2780928"/>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420888"/>
            <a:ext cx="3908472" cy="2858070"/>
          </a:xfrm>
          <a:prstGeom prst="rect">
            <a:avLst/>
          </a:prstGeom>
        </p:spPr>
      </p:pic>
    </p:spTree>
    <p:extLst>
      <p:ext uri="{BB962C8B-B14F-4D97-AF65-F5344CB8AC3E}">
        <p14:creationId xmlns:p14="http://schemas.microsoft.com/office/powerpoint/2010/main" val="418501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371281567"/>
              </p:ext>
            </p:extLst>
          </p:nvPr>
        </p:nvGraphicFramePr>
        <p:xfrm>
          <a:off x="611560" y="532656"/>
          <a:ext cx="8064897" cy="5939291"/>
        </p:xfrm>
        <a:graphic>
          <a:graphicData uri="http://schemas.openxmlformats.org/drawingml/2006/table">
            <a:tbl>
              <a:tblPr>
                <a:tableStyleId>{5C22544A-7EE6-4342-B048-85BDC9FD1C3A}</a:tableStyleId>
              </a:tblPr>
              <a:tblGrid>
                <a:gridCol w="1800200"/>
                <a:gridCol w="792088"/>
                <a:gridCol w="3481675"/>
                <a:gridCol w="995467"/>
                <a:gridCol w="995467"/>
              </a:tblGrid>
              <a:tr h="149509">
                <a:tc rowSpan="2">
                  <a:txBody>
                    <a:bodyPr/>
                    <a:lstStyle/>
                    <a:p>
                      <a:pPr algn="just">
                        <a:spcAft>
                          <a:spcPts val="0"/>
                        </a:spcAft>
                      </a:pPr>
                      <a:r>
                        <a:rPr lang="ru-RU" sz="1200" dirty="0">
                          <a:effectLst/>
                        </a:rPr>
                        <a:t>Уровни </a:t>
                      </a:r>
                      <a:r>
                        <a:rPr lang="ru-RU" sz="1200" dirty="0" smtClean="0">
                          <a:effectLst/>
                        </a:rPr>
                        <a:t>загрязнения </a:t>
                      </a:r>
                      <a:r>
                        <a:rPr lang="ru-RU" sz="1200" dirty="0">
                          <a:effectLst/>
                        </a:rPr>
                        <a:t>почв</a:t>
                      </a:r>
                      <a:endParaRPr lang="ru-RU" sz="1200" dirty="0">
                        <a:effectLst/>
                        <a:latin typeface="Times New Roman"/>
                        <a:ea typeface="Times New Roman"/>
                      </a:endParaRPr>
                    </a:p>
                  </a:txBody>
                  <a:tcPr marL="40723" marR="40723" marT="0" marB="0"/>
                </a:tc>
                <a:tc rowSpan="2">
                  <a:txBody>
                    <a:bodyPr/>
                    <a:lstStyle/>
                    <a:p>
                      <a:pPr algn="just">
                        <a:spcAft>
                          <a:spcPts val="0"/>
                        </a:spcAft>
                      </a:pPr>
                      <a:r>
                        <a:rPr lang="ru-RU" sz="1200" dirty="0" err="1">
                          <a:effectLst/>
                        </a:rPr>
                        <a:t>Значе-ния</a:t>
                      </a:r>
                      <a:r>
                        <a:rPr lang="ru-RU" sz="1200" dirty="0">
                          <a:effectLst/>
                        </a:rPr>
                        <a:t> </a:t>
                      </a:r>
                      <a:r>
                        <a:rPr lang="en-US" sz="1200" dirty="0" err="1">
                          <a:effectLst/>
                        </a:rPr>
                        <a:t>Zc</a:t>
                      </a:r>
                      <a:endParaRPr lang="ru-RU" sz="1200" dirty="0">
                        <a:effectLst/>
                        <a:latin typeface="Times New Roman"/>
                        <a:ea typeface="Times New Roman"/>
                      </a:endParaRPr>
                    </a:p>
                  </a:txBody>
                  <a:tcPr marL="40723" marR="40723" marT="0" marB="0"/>
                </a:tc>
                <a:tc gridSpan="3">
                  <a:txBody>
                    <a:bodyPr/>
                    <a:lstStyle/>
                    <a:p>
                      <a:pPr algn="just">
                        <a:spcAft>
                          <a:spcPts val="0"/>
                        </a:spcAft>
                      </a:pPr>
                      <a:r>
                        <a:rPr lang="ru-RU" sz="1200">
                          <a:effectLst/>
                        </a:rPr>
                        <a:t>Изменения показателей состояния здоровья (в %%)</a:t>
                      </a:r>
                      <a:endParaRPr lang="ru-RU" sz="1200">
                        <a:effectLst/>
                        <a:latin typeface="Times New Roman"/>
                        <a:ea typeface="Times New Roman"/>
                      </a:endParaRPr>
                    </a:p>
                  </a:txBody>
                  <a:tcPr marL="40723" marR="40723" marT="0" marB="0"/>
                </a:tc>
                <a:tc hMerge="1">
                  <a:txBody>
                    <a:bodyPr/>
                    <a:lstStyle/>
                    <a:p>
                      <a:endParaRPr lang="ru-RU"/>
                    </a:p>
                  </a:txBody>
                  <a:tcPr/>
                </a:tc>
                <a:tc hMerge="1">
                  <a:txBody>
                    <a:bodyPr/>
                    <a:lstStyle/>
                    <a:p>
                      <a:endParaRPr lang="ru-RU"/>
                    </a:p>
                  </a:txBody>
                  <a:tcPr/>
                </a:tc>
              </a:tr>
              <a:tr h="299018">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Реакции организма</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Детское население</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Взрослое население</a:t>
                      </a:r>
                      <a:endParaRPr lang="ru-RU" sz="1200">
                        <a:effectLst/>
                        <a:latin typeface="Times New Roman"/>
                        <a:ea typeface="Times New Roman"/>
                      </a:endParaRPr>
                    </a:p>
                  </a:txBody>
                  <a:tcPr marL="40723" marR="40723" marT="0" marB="0"/>
                </a:tc>
              </a:tr>
              <a:tr h="149509">
                <a:tc>
                  <a:txBody>
                    <a:bodyPr/>
                    <a:lstStyle/>
                    <a:p>
                      <a:pPr algn="just">
                        <a:spcAft>
                          <a:spcPts val="0"/>
                        </a:spcAft>
                      </a:pPr>
                      <a:r>
                        <a:rPr lang="ru-RU" sz="1200">
                          <a:effectLst/>
                        </a:rPr>
                        <a:t>Допустимый</a:t>
                      </a:r>
                      <a:endParaRPr lang="ru-RU" sz="1200">
                        <a:effectLst/>
                        <a:latin typeface="Times New Roman"/>
                        <a:ea typeface="Times New Roman"/>
                      </a:endParaRPr>
                    </a:p>
                  </a:txBody>
                  <a:tcPr marL="40723" marR="40723" marT="0" marB="0"/>
                </a:tc>
                <a:tc>
                  <a:txBody>
                    <a:bodyPr/>
                    <a:lstStyle/>
                    <a:p>
                      <a:pPr algn="just">
                        <a:spcAft>
                          <a:spcPts val="0"/>
                        </a:spcAft>
                      </a:pPr>
                      <a:r>
                        <a:rPr lang="ru-RU" sz="1200" dirty="0">
                          <a:effectLst/>
                        </a:rPr>
                        <a:t>До 16</a:t>
                      </a:r>
                      <a:endParaRPr lang="ru-RU" sz="1200" dirty="0">
                        <a:effectLst/>
                        <a:latin typeface="Times New Roman"/>
                        <a:ea typeface="Times New Roman"/>
                      </a:endParaRPr>
                    </a:p>
                  </a:txBody>
                  <a:tcPr marL="40723" marR="40723" marT="0" marB="0"/>
                </a:tc>
                <a:tc gridSpan="3">
                  <a:txBody>
                    <a:bodyPr/>
                    <a:lstStyle/>
                    <a:p>
                      <a:pPr indent="457200" algn="just">
                        <a:spcAft>
                          <a:spcPts val="0"/>
                        </a:spcAft>
                      </a:pPr>
                      <a:r>
                        <a:rPr lang="ru-RU" sz="1200" kern="0" dirty="0">
                          <a:effectLst/>
                        </a:rPr>
                        <a:t>Уровень заболеваемости фоновый</a:t>
                      </a:r>
                      <a:endParaRPr lang="ru-RU" sz="1200" b="1" kern="0" dirty="0">
                        <a:effectLst/>
                        <a:latin typeface="Times New Roman"/>
                      </a:endParaRPr>
                    </a:p>
                  </a:txBody>
                  <a:tcPr marL="40723" marR="40723" marT="0" marB="0"/>
                </a:tc>
                <a:tc hMerge="1">
                  <a:txBody>
                    <a:bodyPr/>
                    <a:lstStyle/>
                    <a:p>
                      <a:endParaRPr lang="ru-RU"/>
                    </a:p>
                  </a:txBody>
                  <a:tcPr/>
                </a:tc>
                <a:tc hMerge="1">
                  <a:txBody>
                    <a:bodyPr/>
                    <a:lstStyle/>
                    <a:p>
                      <a:endParaRPr lang="ru-RU"/>
                    </a:p>
                  </a:txBody>
                  <a:tcPr/>
                </a:tc>
              </a:tr>
              <a:tr h="299018">
                <a:tc rowSpan="7">
                  <a:txBody>
                    <a:bodyPr/>
                    <a:lstStyle/>
                    <a:p>
                      <a:pPr algn="just">
                        <a:spcAft>
                          <a:spcPts val="0"/>
                        </a:spcAft>
                      </a:pPr>
                      <a:r>
                        <a:rPr lang="ru-RU" sz="1200">
                          <a:effectLst/>
                        </a:rPr>
                        <a:t>Умерено опасный</a:t>
                      </a:r>
                      <a:endParaRPr lang="ru-RU" sz="1200">
                        <a:effectLst/>
                        <a:latin typeface="Times New Roman"/>
                        <a:ea typeface="Times New Roman"/>
                      </a:endParaRPr>
                    </a:p>
                  </a:txBody>
                  <a:tcPr marL="40723" marR="40723" marT="0" marB="0"/>
                </a:tc>
                <a:tc rowSpan="7">
                  <a:txBody>
                    <a:bodyPr/>
                    <a:lstStyle/>
                    <a:p>
                      <a:pPr algn="just">
                        <a:spcAft>
                          <a:spcPts val="0"/>
                        </a:spcAft>
                      </a:pPr>
                      <a:r>
                        <a:rPr lang="ru-RU" sz="1200">
                          <a:effectLst/>
                        </a:rPr>
                        <a:t>16-32</a:t>
                      </a:r>
                      <a:endParaRPr lang="ru-RU" sz="1200">
                        <a:effectLst/>
                        <a:latin typeface="Times New Roman"/>
                        <a:ea typeface="Times New Roman"/>
                      </a:endParaRPr>
                    </a:p>
                  </a:txBody>
                  <a:tcPr marL="40723" marR="40723" marT="0" marB="0"/>
                </a:tc>
                <a:tc>
                  <a:txBody>
                    <a:bodyPr/>
                    <a:lstStyle/>
                    <a:p>
                      <a:pPr algn="just">
                        <a:spcAft>
                          <a:spcPts val="0"/>
                        </a:spcAft>
                      </a:pPr>
                      <a:r>
                        <a:rPr lang="ru-RU" sz="1200" dirty="0">
                          <a:effectLst/>
                        </a:rPr>
                        <a:t>Функционально-морфологические отклонения</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+10-30</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Суммарная заболеваемость</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+10-20</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Заболевания органов дыхания</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+10-50</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293745">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Сердечно-сосудистые заболевания</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фон</a:t>
                      </a:r>
                      <a:endParaRPr lang="ru-RU" sz="1200">
                        <a:effectLst/>
                        <a:latin typeface="Times New Roman"/>
                        <a:ea typeface="Times New Roman"/>
                      </a:endParaRPr>
                    </a:p>
                  </a:txBody>
                  <a:tcPr marL="40723" marR="40723" marT="0" marB="0"/>
                </a:tc>
              </a:tr>
              <a:tr h="293745">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Патологии беременности и родов</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фон</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Онкологические заболевания</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фон</a:t>
                      </a:r>
                      <a:endParaRPr lang="ru-RU" sz="1200">
                        <a:effectLst/>
                        <a:latin typeface="Times New Roman"/>
                        <a:ea typeface="Times New Roman"/>
                      </a:endParaRPr>
                    </a:p>
                  </a:txBody>
                  <a:tcPr marL="40723" marR="40723" marT="0" marB="0"/>
                </a:tc>
              </a:tr>
              <a:tr h="299018">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Временные утраты трудоспособности</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фон</a:t>
                      </a:r>
                      <a:endParaRPr lang="ru-RU" sz="1200">
                        <a:effectLst/>
                        <a:latin typeface="Times New Roman"/>
                        <a:ea typeface="Times New Roman"/>
                      </a:endParaRPr>
                    </a:p>
                  </a:txBody>
                  <a:tcPr marL="40723" marR="40723" marT="0" marB="0"/>
                </a:tc>
              </a:tr>
              <a:tr h="299018">
                <a:tc rowSpan="7">
                  <a:txBody>
                    <a:bodyPr/>
                    <a:lstStyle/>
                    <a:p>
                      <a:pPr algn="just">
                        <a:spcAft>
                          <a:spcPts val="0"/>
                        </a:spcAft>
                      </a:pPr>
                      <a:r>
                        <a:rPr lang="ru-RU" sz="1200">
                          <a:effectLst/>
                        </a:rPr>
                        <a:t>Опасный</a:t>
                      </a:r>
                      <a:endParaRPr lang="ru-RU" sz="1200">
                        <a:effectLst/>
                        <a:latin typeface="Times New Roman"/>
                        <a:ea typeface="Times New Roman"/>
                      </a:endParaRPr>
                    </a:p>
                  </a:txBody>
                  <a:tcPr marL="40723" marR="40723" marT="0" marB="0"/>
                </a:tc>
                <a:tc rowSpan="7">
                  <a:txBody>
                    <a:bodyPr/>
                    <a:lstStyle/>
                    <a:p>
                      <a:pPr algn="just">
                        <a:spcAft>
                          <a:spcPts val="0"/>
                        </a:spcAft>
                      </a:pPr>
                      <a:r>
                        <a:rPr lang="ru-RU" sz="1200" dirty="0">
                          <a:effectLst/>
                        </a:rPr>
                        <a:t>32-128</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dirty="0">
                          <a:effectLst/>
                        </a:rPr>
                        <a:t>Функционально-морфологические отклонения</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+30-100</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Суммарная заболеваемость</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+20-60</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Заболевания органов дыхания</a:t>
                      </a:r>
                      <a:endParaRPr lang="ru-RU" sz="1200">
                        <a:effectLst/>
                        <a:latin typeface="Times New Roman"/>
                        <a:ea typeface="Times New Roman"/>
                      </a:endParaRPr>
                    </a:p>
                  </a:txBody>
                  <a:tcPr marL="40723" marR="40723" marT="0" marB="0"/>
                </a:tc>
                <a:tc>
                  <a:txBody>
                    <a:bodyPr/>
                    <a:lstStyle/>
                    <a:p>
                      <a:pPr algn="just">
                        <a:spcAft>
                          <a:spcPts val="0"/>
                        </a:spcAft>
                      </a:pPr>
                      <a:r>
                        <a:rPr lang="ru-RU" sz="1200" dirty="0">
                          <a:effectLst/>
                        </a:rPr>
                        <a:t>+50-100</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293745">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Сердечно-сосудистые заболевания</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+50</a:t>
                      </a:r>
                      <a:endParaRPr lang="ru-RU" sz="1200">
                        <a:effectLst/>
                        <a:latin typeface="Times New Roman"/>
                        <a:ea typeface="Times New Roman"/>
                      </a:endParaRPr>
                    </a:p>
                  </a:txBody>
                  <a:tcPr marL="40723" marR="40723" marT="0" marB="0"/>
                </a:tc>
              </a:tr>
              <a:tr h="293745">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Патологии беременности и родов</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+20-30</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Онкологические заболевания</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фон</a:t>
                      </a:r>
                      <a:endParaRPr lang="ru-RU" sz="1200">
                        <a:effectLst/>
                        <a:latin typeface="Times New Roman"/>
                        <a:ea typeface="Times New Roman"/>
                      </a:endParaRPr>
                    </a:p>
                  </a:txBody>
                  <a:tcPr marL="40723" marR="40723" marT="0" marB="0"/>
                </a:tc>
              </a:tr>
              <a:tr h="299018">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Временные утраты трудоспособности</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фон</a:t>
                      </a:r>
                      <a:endParaRPr lang="ru-RU" sz="1200">
                        <a:effectLst/>
                        <a:latin typeface="Times New Roman"/>
                        <a:ea typeface="Times New Roman"/>
                      </a:endParaRPr>
                    </a:p>
                  </a:txBody>
                  <a:tcPr marL="40723" marR="40723" marT="0" marB="0"/>
                </a:tc>
              </a:tr>
              <a:tr h="299018">
                <a:tc rowSpan="7">
                  <a:txBody>
                    <a:bodyPr/>
                    <a:lstStyle/>
                    <a:p>
                      <a:pPr algn="just">
                        <a:spcAft>
                          <a:spcPts val="0"/>
                        </a:spcAft>
                      </a:pPr>
                      <a:r>
                        <a:rPr lang="ru-RU" sz="1200">
                          <a:effectLst/>
                        </a:rPr>
                        <a:t>Чрезвычайно опасный</a:t>
                      </a:r>
                      <a:endParaRPr lang="ru-RU" sz="1200">
                        <a:effectLst/>
                        <a:latin typeface="Times New Roman"/>
                        <a:ea typeface="Times New Roman"/>
                      </a:endParaRPr>
                    </a:p>
                  </a:txBody>
                  <a:tcPr marL="40723" marR="40723" marT="0" marB="0"/>
                </a:tc>
                <a:tc rowSpan="7">
                  <a:txBody>
                    <a:bodyPr/>
                    <a:lstStyle/>
                    <a:p>
                      <a:pPr algn="just">
                        <a:spcAft>
                          <a:spcPts val="0"/>
                        </a:spcAft>
                      </a:pPr>
                      <a:r>
                        <a:rPr lang="ru-RU" sz="1200">
                          <a:effectLst/>
                        </a:rPr>
                        <a:t>Более 128</a:t>
                      </a:r>
                      <a:endParaRPr lang="ru-RU" sz="1200">
                        <a:effectLst/>
                        <a:latin typeface="Times New Roman"/>
                        <a:ea typeface="Times New Roman"/>
                      </a:endParaRPr>
                    </a:p>
                  </a:txBody>
                  <a:tcPr marL="40723" marR="40723" marT="0" marB="0"/>
                </a:tc>
                <a:tc>
                  <a:txBody>
                    <a:bodyPr/>
                    <a:lstStyle/>
                    <a:p>
                      <a:pPr algn="just">
                        <a:spcAft>
                          <a:spcPts val="0"/>
                        </a:spcAft>
                      </a:pPr>
                      <a:r>
                        <a:rPr lang="ru-RU" sz="1200" dirty="0">
                          <a:effectLst/>
                        </a:rPr>
                        <a:t>Функционально-морфологические отклонения</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dirty="0">
                          <a:effectLst/>
                        </a:rPr>
                        <a:t>+100</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Суммарная заболеваемость</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+30-100</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Заболевания органов дыхания</a:t>
                      </a:r>
                      <a:endParaRPr lang="ru-RU" sz="1200">
                        <a:effectLst/>
                        <a:latin typeface="Times New Roman"/>
                        <a:ea typeface="Times New Roman"/>
                      </a:endParaRPr>
                    </a:p>
                  </a:txBody>
                  <a:tcPr marL="40723" marR="40723" marT="0" marB="0"/>
                </a:tc>
                <a:tc>
                  <a:txBody>
                    <a:bodyPr/>
                    <a:lstStyle/>
                    <a:p>
                      <a:pPr algn="just">
                        <a:spcAft>
                          <a:spcPts val="0"/>
                        </a:spcAft>
                      </a:pPr>
                      <a:r>
                        <a:rPr lang="ru-RU" sz="1200" dirty="0">
                          <a:effectLst/>
                        </a:rPr>
                        <a:t>+100-300</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299018">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Сердечно-сосудистые заболевания</a:t>
                      </a:r>
                      <a:endParaRPr lang="ru-RU" sz="1200">
                        <a:effectLst/>
                        <a:latin typeface="Times New Roman"/>
                        <a:ea typeface="Times New Roman"/>
                      </a:endParaRPr>
                    </a:p>
                  </a:txBody>
                  <a:tcPr marL="40723" marR="40723" marT="0" marB="0"/>
                </a:tc>
                <a:tc>
                  <a:txBody>
                    <a:bodyPr/>
                    <a:lstStyle/>
                    <a:p>
                      <a:pPr algn="just">
                        <a:spcAft>
                          <a:spcPts val="0"/>
                        </a:spcAft>
                      </a:pPr>
                      <a:r>
                        <a:rPr lang="ru-RU" sz="1200" dirty="0">
                          <a:effectLst/>
                        </a:rPr>
                        <a:t> </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До +300-400</a:t>
                      </a:r>
                      <a:endParaRPr lang="ru-RU" sz="1200">
                        <a:effectLst/>
                        <a:latin typeface="Times New Roman"/>
                        <a:ea typeface="Times New Roman"/>
                      </a:endParaRPr>
                    </a:p>
                  </a:txBody>
                  <a:tcPr marL="40723" marR="40723" marT="0" marB="0"/>
                </a:tc>
              </a:tr>
              <a:tr h="293745">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Патологии беременности и родов</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До +100</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Онкологические заболевания</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just">
                        <a:spcAft>
                          <a:spcPts val="0"/>
                        </a:spcAft>
                      </a:pPr>
                      <a:r>
                        <a:rPr lang="ru-RU" sz="1200" dirty="0">
                          <a:effectLst/>
                        </a:rPr>
                        <a:t>До +100</a:t>
                      </a:r>
                      <a:endParaRPr lang="ru-RU" sz="1200" dirty="0">
                        <a:effectLst/>
                        <a:latin typeface="Times New Roman"/>
                        <a:ea typeface="Times New Roman"/>
                      </a:endParaRPr>
                    </a:p>
                  </a:txBody>
                  <a:tcPr marL="40723" marR="40723" marT="0" marB="0"/>
                </a:tc>
              </a:tr>
              <a:tr h="299018">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Временные утраты трудоспособности</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dirty="0">
                          <a:effectLst/>
                        </a:rPr>
                        <a:t> </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dirty="0">
                          <a:effectLst/>
                        </a:rPr>
                        <a:t>До +100</a:t>
                      </a:r>
                      <a:endParaRPr lang="ru-RU" sz="1200" dirty="0">
                        <a:effectLst/>
                        <a:latin typeface="Times New Roman"/>
                        <a:ea typeface="Times New Roman"/>
                      </a:endParaRPr>
                    </a:p>
                  </a:txBody>
                  <a:tcPr marL="40723" marR="40723" marT="0" marB="0"/>
                </a:tc>
              </a:tr>
            </a:tbl>
          </a:graphicData>
        </a:graphic>
      </p:graphicFrame>
      <p:sp>
        <p:nvSpPr>
          <p:cNvPr id="3" name="Rectangle 1"/>
          <p:cNvSpPr>
            <a:spLocks noChangeArrowheads="1"/>
          </p:cNvSpPr>
          <p:nvPr/>
        </p:nvSpPr>
        <p:spPr bwMode="auto">
          <a:xfrm>
            <a:off x="1271537" y="186408"/>
            <a:ext cx="468052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Оценочная шкала опасности загрязнения почв</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475036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783" y="203770"/>
            <a:ext cx="8607698" cy="6072138"/>
          </a:xfrm>
          <a:prstGeom prst="rect">
            <a:avLst/>
          </a:prstGeom>
        </p:spPr>
      </p:pic>
    </p:spTree>
    <p:extLst>
      <p:ext uri="{BB962C8B-B14F-4D97-AF65-F5344CB8AC3E}">
        <p14:creationId xmlns:p14="http://schemas.microsoft.com/office/powerpoint/2010/main" val="5548767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9512" y="332656"/>
            <a:ext cx="4248472" cy="4836178"/>
          </a:xfrm>
        </p:spPr>
      </p:pic>
      <p:pic>
        <p:nvPicPr>
          <p:cNvPr id="6" name="Объект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202609" y="332656"/>
            <a:ext cx="4833887" cy="4608512"/>
          </a:xfrm>
        </p:spPr>
      </p:pic>
    </p:spTree>
    <p:extLst>
      <p:ext uri="{BB962C8B-B14F-4D97-AF65-F5344CB8AC3E}">
        <p14:creationId xmlns:p14="http://schemas.microsoft.com/office/powerpoint/2010/main" val="3920796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005" y="404664"/>
            <a:ext cx="3636085" cy="1258493"/>
          </a:xfrm>
        </p:spPr>
        <p:txBody>
          <a:bodyPr/>
          <a:lstStyle/>
          <a:p>
            <a:r>
              <a:rPr lang="ru-RU" sz="2000" dirty="0">
                <a:solidFill>
                  <a:schemeClr val="tx1"/>
                </a:solidFill>
              </a:rPr>
              <a:t>Особенности изучения загрязнения снежного покрова</a:t>
            </a:r>
          </a:p>
        </p:txBody>
      </p:sp>
      <p:sp>
        <p:nvSpPr>
          <p:cNvPr id="3" name="Объект 2"/>
          <p:cNvSpPr>
            <a:spLocks noGrp="1"/>
          </p:cNvSpPr>
          <p:nvPr>
            <p:ph idx="1"/>
          </p:nvPr>
        </p:nvSpPr>
        <p:spPr>
          <a:xfrm>
            <a:off x="4593515" y="404664"/>
            <a:ext cx="4298965" cy="5976664"/>
          </a:xfrm>
        </p:spPr>
        <p:txBody>
          <a:bodyPr>
            <a:normAutofit fontScale="47500" lnSpcReduction="20000"/>
          </a:bodyPr>
          <a:lstStyle/>
          <a:p>
            <a:pPr algn="just"/>
            <a:r>
              <a:rPr lang="ru-RU" dirty="0">
                <a:solidFill>
                  <a:schemeClr val="tx1"/>
                </a:solidFill>
              </a:rPr>
              <a:t>Изучение загрязняющих веществ, содержащихся в снеге, позволяет охарактеризовать атмосферные выпадения за конкретный сезон. Отбор снеговых проб целесообразно проводить в конце зимы, чтобы охарактеризовать по возможности более длительный период, но, в то же время, до начала снеготаяния, чтобы избежать выщелачивания растворимых компонентов. Пробы снега отбирают из шурфов; в состав пробы включается весь извлеченный снег, на всю мощность снежного покрова. Для достоверности результатов важно исключить попадание в пробу частиц подстилающего грунта, мусора и т.п. Поэтому места отбора выбираются вне дорог, троп и других мест, где вероятно попадание механических примесей. При отборе необходимо фиксировать дату и площадь шурфа. </a:t>
            </a:r>
          </a:p>
          <a:p>
            <a:pPr algn="just"/>
            <a:r>
              <a:rPr lang="ru-RU" dirty="0">
                <a:solidFill>
                  <a:schemeClr val="tx1"/>
                </a:solidFill>
              </a:rPr>
              <a:t>Для получения характеристик интенсивности атмосферных выпадений важно определить абсолютное содержание твердых и растворимых примесей в пробе. Поэтому при обработке проб анализируется весь объем полученной воды и твердого нерастворимого материала. По известной массе твердых (пылевых) частиц определяют величину пылевой нагрузки </a:t>
            </a:r>
            <a:r>
              <a:rPr lang="en-US" dirty="0" err="1">
                <a:solidFill>
                  <a:schemeClr val="tx1"/>
                </a:solidFill>
              </a:rPr>
              <a:t>P</a:t>
            </a:r>
            <a:r>
              <a:rPr lang="en-US" baseline="-25000" dirty="0" err="1">
                <a:solidFill>
                  <a:schemeClr val="tx1"/>
                </a:solidFill>
              </a:rPr>
              <a:t>n</a:t>
            </a:r>
            <a:r>
              <a:rPr lang="ru-RU" dirty="0">
                <a:solidFill>
                  <a:schemeClr val="tx1"/>
                </a:solidFill>
              </a:rPr>
              <a:t>, (в мг/м</a:t>
            </a:r>
            <a:r>
              <a:rPr lang="ru-RU" baseline="30000" dirty="0">
                <a:solidFill>
                  <a:schemeClr val="tx1"/>
                </a:solidFill>
              </a:rPr>
              <a:t>2</a:t>
            </a:r>
            <a:r>
              <a:rPr lang="ru-RU" dirty="0">
                <a:solidFill>
                  <a:schemeClr val="tx1"/>
                </a:solidFill>
              </a:rPr>
              <a:t> в </a:t>
            </a:r>
            <a:r>
              <a:rPr lang="ru-RU" dirty="0" err="1">
                <a:solidFill>
                  <a:schemeClr val="tx1"/>
                </a:solidFill>
              </a:rPr>
              <a:t>сут</a:t>
            </a:r>
            <a:r>
              <a:rPr lang="ru-RU" dirty="0">
                <a:solidFill>
                  <a:schemeClr val="tx1"/>
                </a:solidFill>
              </a:rPr>
              <a:t>.) по формуле:</a:t>
            </a:r>
          </a:p>
          <a:p>
            <a:pPr algn="just"/>
            <a:r>
              <a:rPr lang="ru-RU" dirty="0">
                <a:solidFill>
                  <a:schemeClr val="tx1"/>
                </a:solidFill>
              </a:rPr>
              <a:t> </a:t>
            </a:r>
          </a:p>
          <a:p>
            <a:pPr algn="just"/>
            <a:r>
              <a:rPr lang="ru-RU" dirty="0" smtClean="0">
                <a:solidFill>
                  <a:schemeClr val="tx1"/>
                </a:solidFill>
              </a:rPr>
              <a:t>          </a:t>
            </a:r>
            <a:r>
              <a:rPr lang="ru-RU" dirty="0" err="1" smtClean="0">
                <a:solidFill>
                  <a:schemeClr val="tx1"/>
                </a:solidFill>
              </a:rPr>
              <a:t>Р</a:t>
            </a:r>
            <a:r>
              <a:rPr lang="ru-RU" baseline="-25000" dirty="0" err="1" smtClean="0">
                <a:solidFill>
                  <a:schemeClr val="tx1"/>
                </a:solidFill>
              </a:rPr>
              <a:t>о</a:t>
            </a:r>
            <a:endParaRPr lang="ru-RU" dirty="0">
              <a:solidFill>
                <a:schemeClr val="tx1"/>
              </a:solidFill>
            </a:endParaRPr>
          </a:p>
          <a:p>
            <a:pPr algn="just"/>
            <a:r>
              <a:rPr lang="en-US" dirty="0" err="1">
                <a:solidFill>
                  <a:schemeClr val="tx1"/>
                </a:solidFill>
              </a:rPr>
              <a:t>P</a:t>
            </a:r>
            <a:r>
              <a:rPr lang="en-US" baseline="-25000" dirty="0" err="1">
                <a:solidFill>
                  <a:schemeClr val="tx1"/>
                </a:solidFill>
              </a:rPr>
              <a:t>n</a:t>
            </a:r>
            <a:r>
              <a:rPr lang="en-US" baseline="-25000" dirty="0">
                <a:solidFill>
                  <a:schemeClr val="tx1"/>
                </a:solidFill>
              </a:rPr>
              <a:t> </a:t>
            </a:r>
            <a:r>
              <a:rPr lang="ru-RU" dirty="0">
                <a:solidFill>
                  <a:schemeClr val="tx1"/>
                </a:solidFill>
              </a:rPr>
              <a:t>= </a:t>
            </a:r>
            <a:r>
              <a:rPr lang="en-US" dirty="0">
                <a:solidFill>
                  <a:schemeClr val="tx1"/>
                </a:solidFill>
                <a:sym typeface="Symbol"/>
              </a:rPr>
              <a:t></a:t>
            </a:r>
            <a:r>
              <a:rPr lang="ru-RU" dirty="0">
                <a:solidFill>
                  <a:schemeClr val="tx1"/>
                </a:solidFill>
              </a:rPr>
              <a:t> ,</a:t>
            </a:r>
          </a:p>
          <a:p>
            <a:pPr algn="just"/>
            <a:r>
              <a:rPr lang="ru-RU" dirty="0" smtClean="0">
                <a:solidFill>
                  <a:schemeClr val="tx1"/>
                </a:solidFill>
              </a:rPr>
              <a:t>         </a:t>
            </a:r>
            <a:r>
              <a:rPr lang="en-US" dirty="0" smtClean="0">
                <a:solidFill>
                  <a:schemeClr val="tx1"/>
                </a:solidFill>
              </a:rPr>
              <a:t>S </a:t>
            </a:r>
            <a:r>
              <a:rPr lang="en-US" dirty="0">
                <a:solidFill>
                  <a:schemeClr val="tx1"/>
                </a:solidFill>
                <a:sym typeface="Symbol"/>
              </a:rPr>
              <a:t></a:t>
            </a:r>
            <a:r>
              <a:rPr lang="en-US" dirty="0">
                <a:solidFill>
                  <a:schemeClr val="tx1"/>
                </a:solidFill>
              </a:rPr>
              <a:t> t</a:t>
            </a:r>
            <a:endParaRPr lang="ru-RU" dirty="0">
              <a:solidFill>
                <a:schemeClr val="tx1"/>
              </a:solidFill>
            </a:endParaRPr>
          </a:p>
          <a:p>
            <a:pPr algn="just"/>
            <a:r>
              <a:rPr lang="ru-RU" dirty="0">
                <a:solidFill>
                  <a:schemeClr val="tx1"/>
                </a:solidFill>
              </a:rPr>
              <a:t> </a:t>
            </a:r>
          </a:p>
          <a:p>
            <a:pPr algn="just"/>
            <a:r>
              <a:rPr lang="ru-RU" dirty="0">
                <a:solidFill>
                  <a:schemeClr val="tx1"/>
                </a:solidFill>
              </a:rPr>
              <a:t>где </a:t>
            </a:r>
            <a:r>
              <a:rPr lang="ru-RU" dirty="0" err="1">
                <a:solidFill>
                  <a:schemeClr val="tx1"/>
                </a:solidFill>
              </a:rPr>
              <a:t>Р</a:t>
            </a:r>
            <a:r>
              <a:rPr lang="ru-RU" baseline="-25000" dirty="0" err="1">
                <a:solidFill>
                  <a:schemeClr val="tx1"/>
                </a:solidFill>
              </a:rPr>
              <a:t>о</a:t>
            </a:r>
            <a:r>
              <a:rPr lang="ru-RU" baseline="-25000" dirty="0">
                <a:solidFill>
                  <a:schemeClr val="tx1"/>
                </a:solidFill>
              </a:rPr>
              <a:t> </a:t>
            </a:r>
            <a:r>
              <a:rPr lang="ru-RU" dirty="0">
                <a:solidFill>
                  <a:schemeClr val="tx1"/>
                </a:solidFill>
              </a:rPr>
              <a:t>– масса пыли в пробе (мг); </a:t>
            </a:r>
            <a:r>
              <a:rPr lang="en-US" dirty="0">
                <a:solidFill>
                  <a:schemeClr val="tx1"/>
                </a:solidFill>
              </a:rPr>
              <a:t>S</a:t>
            </a:r>
            <a:r>
              <a:rPr lang="ru-RU" dirty="0">
                <a:solidFill>
                  <a:schemeClr val="tx1"/>
                </a:solidFill>
              </a:rPr>
              <a:t> - площадь шурфа (м</a:t>
            </a:r>
            <a:r>
              <a:rPr lang="ru-RU" baseline="30000" dirty="0">
                <a:solidFill>
                  <a:schemeClr val="tx1"/>
                </a:solidFill>
              </a:rPr>
              <a:t>2</a:t>
            </a:r>
            <a:r>
              <a:rPr lang="ru-RU" dirty="0">
                <a:solidFill>
                  <a:schemeClr val="tx1"/>
                </a:solidFill>
              </a:rPr>
              <a:t>); </a:t>
            </a:r>
            <a:r>
              <a:rPr lang="en-US" dirty="0">
                <a:solidFill>
                  <a:schemeClr val="tx1"/>
                </a:solidFill>
              </a:rPr>
              <a:t>t </a:t>
            </a:r>
            <a:r>
              <a:rPr lang="ru-RU" dirty="0">
                <a:solidFill>
                  <a:schemeClr val="tx1"/>
                </a:solidFill>
              </a:rPr>
              <a:t>- время от установления устойчивого снежного покрова (</a:t>
            </a:r>
            <a:r>
              <a:rPr lang="ru-RU" dirty="0" err="1">
                <a:solidFill>
                  <a:schemeClr val="tx1"/>
                </a:solidFill>
              </a:rPr>
              <a:t>сут</a:t>
            </a:r>
            <a:r>
              <a:rPr lang="ru-RU" dirty="0">
                <a:solidFill>
                  <a:schemeClr val="tx1"/>
                </a:solidFill>
              </a:rPr>
              <a:t>.). Аналогичным образом по массе растворенных веществ в пробе определяют интенсивность их выпадения.</a:t>
            </a:r>
          </a:p>
          <a:p>
            <a:pPr algn="just"/>
            <a:r>
              <a:rPr lang="ru-RU" dirty="0">
                <a:solidFill>
                  <a:schemeClr val="tx1"/>
                </a:solidFill>
              </a:rPr>
              <a:t>Интерпретацию результатов анализа снеговых проб проводят аналогично с почвенными пробами, путем сравнения с фоновыми показателями, с определением поэлементных показателей Кс и суммарных </a:t>
            </a:r>
            <a:r>
              <a:rPr lang="en-US" dirty="0" err="1">
                <a:solidFill>
                  <a:schemeClr val="tx1"/>
                </a:solidFill>
              </a:rPr>
              <a:t>Zc</a:t>
            </a:r>
            <a:r>
              <a:rPr lang="ru-RU" dirty="0">
                <a:solidFill>
                  <a:schemeClr val="tx1"/>
                </a:solidFill>
              </a:rPr>
              <a:t>. Размах колебаний результатов при снеговой съемке значительно выше, чем при почвенной. Поэтому оценочная шкала для снега имеет иные градации: допустимому уровню загрязнения соответствуют значения </a:t>
            </a:r>
            <a:r>
              <a:rPr lang="en-US" dirty="0" err="1">
                <a:solidFill>
                  <a:schemeClr val="tx1"/>
                </a:solidFill>
              </a:rPr>
              <a:t>Zc</a:t>
            </a:r>
            <a:r>
              <a:rPr lang="ru-RU" dirty="0">
                <a:solidFill>
                  <a:schemeClr val="tx1"/>
                </a:solidFill>
              </a:rPr>
              <a:t> до 64, умеренно опасному – от 64 до 128, опасному – от 128 до 256, чрезвычайно опасному – более </a:t>
            </a:r>
            <a:r>
              <a:rPr lang="ru-RU" dirty="0" smtClean="0">
                <a:solidFill>
                  <a:schemeClr val="tx1"/>
                </a:solidFill>
              </a:rPr>
              <a:t>256.</a:t>
            </a:r>
            <a:endParaRPr lang="ru-RU" dirty="0">
              <a:solidFill>
                <a:schemeClr val="tx1"/>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631727"/>
            <a:ext cx="3528392" cy="4990433"/>
          </a:xfrm>
          <a:prstGeom prst="rect">
            <a:avLst/>
          </a:prstGeom>
        </p:spPr>
      </p:pic>
    </p:spTree>
    <p:extLst>
      <p:ext uri="{BB962C8B-B14F-4D97-AF65-F5344CB8AC3E}">
        <p14:creationId xmlns:p14="http://schemas.microsoft.com/office/powerpoint/2010/main" val="17624632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3636085" cy="1008113"/>
          </a:xfrm>
        </p:spPr>
        <p:txBody>
          <a:bodyPr/>
          <a:lstStyle/>
          <a:p>
            <a:r>
              <a:rPr lang="ru-RU" sz="2000" dirty="0">
                <a:solidFill>
                  <a:schemeClr val="tx1"/>
                </a:solidFill>
              </a:rPr>
              <a:t>Особенности изучения загрязнения донных отложений</a:t>
            </a:r>
          </a:p>
        </p:txBody>
      </p:sp>
      <p:sp>
        <p:nvSpPr>
          <p:cNvPr id="3" name="Объект 2"/>
          <p:cNvSpPr>
            <a:spLocks noGrp="1"/>
          </p:cNvSpPr>
          <p:nvPr>
            <p:ph idx="1"/>
          </p:nvPr>
        </p:nvSpPr>
        <p:spPr/>
        <p:txBody>
          <a:bodyPr>
            <a:normAutofit fontScale="55000" lnSpcReduction="20000"/>
          </a:bodyPr>
          <a:lstStyle/>
          <a:p>
            <a:pPr algn="just"/>
            <a:r>
              <a:rPr lang="ru-RU" dirty="0">
                <a:solidFill>
                  <a:schemeClr val="tx1"/>
                </a:solidFill>
              </a:rPr>
              <a:t>Состав донных отложений отражает геологическое строение, рельеф и экологическое состояние водосборного бассейна. В формировании загрязнения донных отложений велика перераспределяющая роль водного потока. Загрязняющие вещества неодинаково концентрируются в отложениях разного гранулометрического состава. Поэтому при опробовании донных отложений необходимо учитывать фациальные особенности. Для объективной характеристики водотоков и водоемов </a:t>
            </a:r>
            <a:r>
              <a:rPr lang="ru-RU" dirty="0" smtClean="0">
                <a:solidFill>
                  <a:schemeClr val="tx1"/>
                </a:solidFill>
              </a:rPr>
              <a:t>рекомендуется </a:t>
            </a:r>
            <a:r>
              <a:rPr lang="ru-RU" dirty="0">
                <a:solidFill>
                  <a:schemeClr val="tx1"/>
                </a:solidFill>
              </a:rPr>
              <a:t>отбирать осредненные пробы, состоящие из нескольких частных проб. На небольших и неглубоких водотоках, русло которых слагается однородным материалом, отбирают осредненные по поперечному профилю пробы. На крупных водоемах и водотоках пробы отбирают вблизи уреза воды, в местах видимой аккумуляции наносов. При наличии илистых отложений отбирают вертикальные колонки илов, по возможности на всю мощность. При значительных мощностях илов может проводиться изучение их вертикального разреза.</a:t>
            </a:r>
          </a:p>
          <a:p>
            <a:pPr algn="just"/>
            <a:r>
              <a:rPr lang="ru-RU" dirty="0">
                <a:solidFill>
                  <a:schemeClr val="tx1"/>
                </a:solidFill>
              </a:rPr>
              <a:t>Загрязнение донных отложений оценивается путем сравнения с природным фоном, с определением Кс и </a:t>
            </a:r>
            <a:r>
              <a:rPr lang="en-US" dirty="0" err="1">
                <a:solidFill>
                  <a:schemeClr val="tx1"/>
                </a:solidFill>
              </a:rPr>
              <a:t>Zc</a:t>
            </a:r>
            <a:r>
              <a:rPr lang="ru-RU" dirty="0">
                <a:solidFill>
                  <a:schemeClr val="tx1"/>
                </a:solidFill>
              </a:rPr>
              <a:t>, аналогично оценке загрязнения почв и снега. Важнейшим условием объективности оценок является однотипность фациального состава сравниваемых отложений.</a:t>
            </a:r>
          </a:p>
          <a:p>
            <a:pPr algn="just"/>
            <a:endParaRPr lang="ru-RU" dirty="0"/>
          </a:p>
        </p:txBody>
      </p:sp>
      <p:sp>
        <p:nvSpPr>
          <p:cNvPr id="4" name="Текст 3"/>
          <p:cNvSpPr>
            <a:spLocks noGrp="1"/>
          </p:cNvSpPr>
          <p:nvPr>
            <p:ph type="body" sz="half" idx="2"/>
          </p:nvPr>
        </p:nvSpPr>
        <p:spPr>
          <a:xfrm>
            <a:off x="755576" y="2924944"/>
            <a:ext cx="2016224"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916832"/>
            <a:ext cx="4146378" cy="4077072"/>
          </a:xfrm>
          <a:prstGeom prst="rect">
            <a:avLst/>
          </a:prstGeom>
        </p:spPr>
      </p:pic>
    </p:spTree>
    <p:extLst>
      <p:ext uri="{BB962C8B-B14F-4D97-AF65-F5344CB8AC3E}">
        <p14:creationId xmlns:p14="http://schemas.microsoft.com/office/powerpoint/2010/main" val="1867056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4032448" cy="1258493"/>
          </a:xfrm>
        </p:spPr>
        <p:txBody>
          <a:bodyPr/>
          <a:lstStyle/>
          <a:p>
            <a:pPr marL="0" indent="0">
              <a:buNone/>
            </a:pPr>
            <a:r>
              <a:rPr lang="ru-RU" sz="2400" i="1" dirty="0">
                <a:solidFill>
                  <a:schemeClr val="tx1"/>
                </a:solidFill>
              </a:rPr>
              <a:t>Кратковременная структура </a:t>
            </a:r>
            <a:r>
              <a:rPr lang="ru-RU" sz="2400" i="1" dirty="0" smtClean="0">
                <a:solidFill>
                  <a:schemeClr val="tx1"/>
                </a:solidFill>
              </a:rPr>
              <a:t>загрязнения. Факельный тип.</a:t>
            </a:r>
            <a:endParaRPr lang="ru-RU" sz="2400" i="1" dirty="0">
              <a:solidFill>
                <a:schemeClr val="tx1"/>
              </a:solidFill>
            </a:endParaRPr>
          </a:p>
        </p:txBody>
      </p:sp>
      <p:sp>
        <p:nvSpPr>
          <p:cNvPr id="4" name="Текст 3"/>
          <p:cNvSpPr>
            <a:spLocks noGrp="1"/>
          </p:cNvSpPr>
          <p:nvPr>
            <p:ph type="body" sz="half" idx="2"/>
          </p:nvPr>
        </p:nvSpPr>
        <p:spPr>
          <a:xfrm>
            <a:off x="467544" y="1772816"/>
            <a:ext cx="3388660" cy="4608512"/>
          </a:xfrm>
        </p:spPr>
        <p:txBody>
          <a:bodyPr>
            <a:normAutofit lnSpcReduction="10000"/>
          </a:bodyPr>
          <a:lstStyle/>
          <a:p>
            <a:pPr algn="just"/>
            <a:r>
              <a:rPr lang="ru-RU" dirty="0">
                <a:solidFill>
                  <a:schemeClr val="tx1"/>
                </a:solidFill>
              </a:rPr>
              <a:t>В </a:t>
            </a:r>
            <a:r>
              <a:rPr lang="ru-RU" dirty="0" smtClean="0">
                <a:solidFill>
                  <a:schemeClr val="tx1"/>
                </a:solidFill>
              </a:rPr>
              <a:t>общем </a:t>
            </a:r>
            <a:r>
              <a:rPr lang="ru-RU" dirty="0">
                <a:solidFill>
                  <a:schemeClr val="tx1"/>
                </a:solidFill>
              </a:rPr>
              <a:t>случае факел имеет в проекции на плоскость форму сильно вытянутого треугольника. Такой вид имеют поля загрязнения, наблюдаемые непосредственно (от дымовых труб и других точечных источников), или определяемые расчетным путем, с использованием тех или иных моделей атмосферного переноса. Определение параметров подобных полей загрязнения воздуха путем натурных измерений проблематично, главным образом по техническим причинам. Поля загрязнения факельного характера фиксируются в редких случаях, когда они принимают долговременный характер вследствие осаждения в депонирующих средах частиц разовых выбросов, а экологическая обстановка становится вследствие этого экологической ситуацией. </a:t>
            </a:r>
            <a:endParaRPr lang="ru-RU" dirty="0">
              <a:solidFill>
                <a:schemeClr val="tx1"/>
              </a:solidFill>
            </a:endParaRPr>
          </a:p>
        </p:txBody>
      </p:sp>
      <p:pic>
        <p:nvPicPr>
          <p:cNvPr id="5" name="Объект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3928" y="1988840"/>
            <a:ext cx="5040559" cy="4032448"/>
          </a:xfrm>
          <a:prstGeom prst="rect">
            <a:avLst/>
          </a:prstGeom>
        </p:spPr>
      </p:pic>
    </p:spTree>
    <p:extLst>
      <p:ext uri="{BB962C8B-B14F-4D97-AF65-F5344CB8AC3E}">
        <p14:creationId xmlns:p14="http://schemas.microsoft.com/office/powerpoint/2010/main" val="37479697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3636085" cy="864096"/>
          </a:xfrm>
        </p:spPr>
        <p:txBody>
          <a:bodyPr/>
          <a:lstStyle/>
          <a:p>
            <a:r>
              <a:rPr lang="ru-RU" sz="2000" dirty="0">
                <a:solidFill>
                  <a:schemeClr val="tx1"/>
                </a:solidFill>
              </a:rPr>
              <a:t>Анализ эколого-геохимических карт</a:t>
            </a:r>
          </a:p>
        </p:txBody>
      </p:sp>
      <p:sp>
        <p:nvSpPr>
          <p:cNvPr id="4" name="Текст 3"/>
          <p:cNvSpPr>
            <a:spLocks noGrp="1"/>
          </p:cNvSpPr>
          <p:nvPr>
            <p:ph type="body" sz="half" idx="2"/>
          </p:nvPr>
        </p:nvSpPr>
        <p:spPr>
          <a:xfrm>
            <a:off x="395536" y="1268760"/>
            <a:ext cx="3388660" cy="5328592"/>
          </a:xfrm>
        </p:spPr>
        <p:txBody>
          <a:bodyPr>
            <a:normAutofit lnSpcReduction="10000"/>
          </a:bodyPr>
          <a:lstStyle/>
          <a:p>
            <a:pPr algn="just"/>
            <a:r>
              <a:rPr lang="ru-RU" sz="1600" dirty="0">
                <a:solidFill>
                  <a:schemeClr val="tx1"/>
                </a:solidFill>
              </a:rPr>
              <a:t>Сопоставление карт загрязнения почв и снежного покрова позволяет выявлять характер динамики аномалий. Различают аномалии: реликтовые (выявляются по почвам, но не обнаруживаются по снегу), растущие (выявляются как по почвам, так и по снегу), формирующиеся (выражены в снегу, но отсутствуют в почвах</a:t>
            </a:r>
            <a:r>
              <a:rPr lang="ru-RU" sz="1600" dirty="0" smtClean="0">
                <a:solidFill>
                  <a:schemeClr val="tx1"/>
                </a:solidFill>
              </a:rPr>
              <a:t>).</a:t>
            </a:r>
          </a:p>
          <a:p>
            <a:pPr algn="just"/>
            <a:r>
              <a:rPr lang="ru-RU" sz="1600" dirty="0" smtClean="0">
                <a:solidFill>
                  <a:schemeClr val="tx1"/>
                </a:solidFill>
              </a:rPr>
              <a:t>Поле загрязнений на карте в процессе анализа разделяется на отдельные аномалии различного состава.</a:t>
            </a:r>
          </a:p>
          <a:p>
            <a:pPr algn="just"/>
            <a:r>
              <a:rPr lang="ru-RU" sz="1600" dirty="0">
                <a:solidFill>
                  <a:schemeClr val="tx1"/>
                </a:solidFill>
              </a:rPr>
              <a:t>Наибольшим разнообразием происхождения отличаются </a:t>
            </a:r>
            <a:r>
              <a:rPr lang="ru-RU" sz="1600" dirty="0" err="1">
                <a:solidFill>
                  <a:schemeClr val="tx1"/>
                </a:solidFill>
              </a:rPr>
              <a:t>педогеохимические</a:t>
            </a:r>
            <a:r>
              <a:rPr lang="ru-RU" sz="1600" dirty="0">
                <a:solidFill>
                  <a:schemeClr val="tx1"/>
                </a:solidFill>
              </a:rPr>
              <a:t> </a:t>
            </a:r>
            <a:r>
              <a:rPr lang="ru-RU" sz="1600" dirty="0" smtClean="0">
                <a:solidFill>
                  <a:schemeClr val="tx1"/>
                </a:solidFill>
              </a:rPr>
              <a:t>аномалии, подразделяемые на аэрогенные, гидрогенные, </a:t>
            </a:r>
            <a:r>
              <a:rPr lang="ru-RU" sz="1600" dirty="0" err="1" smtClean="0">
                <a:solidFill>
                  <a:schemeClr val="tx1"/>
                </a:solidFill>
              </a:rPr>
              <a:t>вейстогенные</a:t>
            </a:r>
            <a:r>
              <a:rPr lang="ru-RU" sz="1600" dirty="0" smtClean="0">
                <a:solidFill>
                  <a:schemeClr val="tx1"/>
                </a:solidFill>
              </a:rPr>
              <a:t> и </a:t>
            </a:r>
            <a:r>
              <a:rPr lang="ru-RU" sz="1600" dirty="0" err="1" smtClean="0">
                <a:solidFill>
                  <a:schemeClr val="tx1"/>
                </a:solidFill>
              </a:rPr>
              <a:t>агрогенные</a:t>
            </a:r>
            <a:r>
              <a:rPr lang="ru-RU" sz="1600" dirty="0" smtClean="0">
                <a:solidFill>
                  <a:schemeClr val="tx1"/>
                </a:solidFill>
              </a:rPr>
              <a:t>. </a:t>
            </a:r>
            <a:endParaRPr lang="ru-RU" sz="1600" dirty="0">
              <a:solidFill>
                <a:schemeClr val="tx1"/>
              </a:solidFill>
            </a:endParaRPr>
          </a:p>
          <a:p>
            <a:pPr algn="just"/>
            <a:endParaRPr lang="ru-RU" dirty="0">
              <a:solidFill>
                <a:schemeClr val="tx1"/>
              </a:solidFill>
            </a:endParaRPr>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64226" y="1252842"/>
            <a:ext cx="5172269" cy="4960914"/>
          </a:xfrm>
        </p:spPr>
      </p:pic>
    </p:spTree>
    <p:extLst>
      <p:ext uri="{BB962C8B-B14F-4D97-AF65-F5344CB8AC3E}">
        <p14:creationId xmlns:p14="http://schemas.microsoft.com/office/powerpoint/2010/main" val="15485499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76673"/>
            <a:ext cx="3636085" cy="720080"/>
          </a:xfrm>
        </p:spPr>
        <p:txBody>
          <a:bodyPr/>
          <a:lstStyle/>
          <a:p>
            <a:r>
              <a:rPr lang="ru-RU" sz="2000" i="1" dirty="0" smtClean="0">
                <a:solidFill>
                  <a:schemeClr val="tx1"/>
                </a:solidFill>
              </a:rPr>
              <a:t>Аэрогенные аномалии</a:t>
            </a:r>
            <a:endParaRPr lang="ru-RU" sz="2000" i="1" dirty="0">
              <a:solidFill>
                <a:schemeClr val="tx1"/>
              </a:solidFill>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832" y="1484784"/>
            <a:ext cx="4030374" cy="4824536"/>
          </a:xfrm>
        </p:spPr>
      </p:pic>
      <p:sp>
        <p:nvSpPr>
          <p:cNvPr id="4" name="Текст 3"/>
          <p:cNvSpPr>
            <a:spLocks noGrp="1"/>
          </p:cNvSpPr>
          <p:nvPr>
            <p:ph type="body" sz="half" idx="2"/>
          </p:nvPr>
        </p:nvSpPr>
        <p:spPr>
          <a:xfrm>
            <a:off x="4788024" y="548680"/>
            <a:ext cx="3820708" cy="5904656"/>
          </a:xfrm>
        </p:spPr>
        <p:txBody>
          <a:bodyPr/>
          <a:lstStyle/>
          <a:p>
            <a:pPr algn="just"/>
            <a:r>
              <a:rPr lang="ru-RU" dirty="0">
                <a:solidFill>
                  <a:schemeClr val="tx1"/>
                </a:solidFill>
              </a:rPr>
              <a:t>Для </a:t>
            </a:r>
            <a:r>
              <a:rPr lang="ru-RU" b="1" i="1" dirty="0">
                <a:solidFill>
                  <a:schemeClr val="tx1"/>
                </a:solidFill>
              </a:rPr>
              <a:t>аэрогенных</a:t>
            </a:r>
            <a:r>
              <a:rPr lang="ru-RU" dirty="0">
                <a:solidFill>
                  <a:schemeClr val="tx1"/>
                </a:solidFill>
              </a:rPr>
              <a:t> </a:t>
            </a:r>
            <a:r>
              <a:rPr lang="ru-RU" b="1" i="1" dirty="0">
                <a:solidFill>
                  <a:schemeClr val="tx1"/>
                </a:solidFill>
              </a:rPr>
              <a:t>аномалий </a:t>
            </a:r>
            <a:r>
              <a:rPr lang="ru-RU" dirty="0">
                <a:solidFill>
                  <a:schemeClr val="tx1"/>
                </a:solidFill>
              </a:rPr>
              <a:t>характерны следующие признаки: поверхностный характер, относительно значительные размеры, постепенность изменения элементного состава и концентраций. При этом максимумы концентраций могут отстоять от источника на расстояние до нескольких километров (от 10 до 40 высот в случае высоких источников горячих выбросов. В составе аэрогенных аномалий обычно преобладают элементы, отражающие специфику производства на предприятии – источнике загрязнения (легирующие добавки вблизи предприятий черной металлургии, профилирующие элементы вблизи предприятий по производству и переработке цветных металлов, ванадий и никель в зонах воздействия тепловых электростанций). На урбанизированных территориях, вне зависимости от производственной специализации, обычно наблюдаются повышенные концентрации элементов, характерных для автотранспортного загрязнения и общераспространенных </a:t>
            </a:r>
            <a:r>
              <a:rPr lang="ru-RU" dirty="0" err="1">
                <a:solidFill>
                  <a:schemeClr val="tx1"/>
                </a:solidFill>
              </a:rPr>
              <a:t>технофильных</a:t>
            </a:r>
            <a:r>
              <a:rPr lang="ru-RU" dirty="0">
                <a:solidFill>
                  <a:schemeClr val="tx1"/>
                </a:solidFill>
              </a:rPr>
              <a:t> (свинец, цинк, медь, марганец).</a:t>
            </a:r>
            <a:endParaRPr lang="ru-RU" dirty="0"/>
          </a:p>
        </p:txBody>
      </p:sp>
    </p:spTree>
    <p:extLst>
      <p:ext uri="{BB962C8B-B14F-4D97-AF65-F5344CB8AC3E}">
        <p14:creationId xmlns:p14="http://schemas.microsoft.com/office/powerpoint/2010/main" val="21382550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5"/>
            <a:ext cx="3636085" cy="792088"/>
          </a:xfrm>
        </p:spPr>
        <p:txBody>
          <a:bodyPr/>
          <a:lstStyle/>
          <a:p>
            <a:r>
              <a:rPr lang="ru-RU" sz="2000" i="1" dirty="0" smtClean="0">
                <a:solidFill>
                  <a:schemeClr val="tx1"/>
                </a:solidFill>
              </a:rPr>
              <a:t>Гидрогенные аномалии</a:t>
            </a:r>
            <a:endParaRPr lang="ru-RU" sz="2000" i="1" dirty="0">
              <a:solidFill>
                <a:schemeClr val="tx1"/>
              </a:solidFill>
            </a:endParaRPr>
          </a:p>
        </p:txBody>
      </p:sp>
      <p:sp>
        <p:nvSpPr>
          <p:cNvPr id="3" name="Объект 2"/>
          <p:cNvSpPr>
            <a:spLocks noGrp="1"/>
          </p:cNvSpPr>
          <p:nvPr>
            <p:ph idx="1"/>
          </p:nvPr>
        </p:nvSpPr>
        <p:spPr>
          <a:xfrm>
            <a:off x="4932040" y="2420888"/>
            <a:ext cx="4017085" cy="3958626"/>
          </a:xfrm>
        </p:spPr>
        <p:txBody>
          <a:bodyPr>
            <a:normAutofit lnSpcReduction="10000"/>
          </a:bodyPr>
          <a:lstStyle/>
          <a:p>
            <a:pPr algn="just"/>
            <a:r>
              <a:rPr lang="ru-RU" sz="1900" b="1" i="1" dirty="0">
                <a:solidFill>
                  <a:schemeClr val="tx1"/>
                </a:solidFill>
              </a:rPr>
              <a:t>Гидрогенные</a:t>
            </a:r>
            <a:r>
              <a:rPr lang="ru-RU" sz="1900" dirty="0">
                <a:solidFill>
                  <a:schemeClr val="tx1"/>
                </a:solidFill>
              </a:rPr>
              <a:t> </a:t>
            </a:r>
            <a:r>
              <a:rPr lang="ru-RU" sz="1900" b="1" i="1" dirty="0">
                <a:solidFill>
                  <a:schemeClr val="tx1"/>
                </a:solidFill>
              </a:rPr>
              <a:t>аномалии</a:t>
            </a:r>
            <a:r>
              <a:rPr lang="ru-RU" sz="1900" dirty="0">
                <a:solidFill>
                  <a:schemeClr val="tx1"/>
                </a:solidFill>
              </a:rPr>
              <a:t> выделяются приуроченностью к поймам рек, днищам оврагов и балок. Для них обычно свойственно значительное участие элементов, характерных для стоков гальванических производств и очистных сооружений (серебро, никель, хром). </a:t>
            </a:r>
            <a:endParaRPr lang="ru-RU" sz="1900" dirty="0" smtClean="0">
              <a:solidFill>
                <a:schemeClr val="tx1"/>
              </a:solidFill>
            </a:endParaRPr>
          </a:p>
          <a:p>
            <a:pPr algn="just"/>
            <a:endParaRPr lang="ru-RU" sz="1900" dirty="0">
              <a:solidFill>
                <a:schemeClr val="tx1"/>
              </a:solidFill>
            </a:endParaRPr>
          </a:p>
          <a:p>
            <a:pPr algn="just"/>
            <a:r>
              <a:rPr lang="ru-RU" sz="1900" dirty="0" smtClean="0">
                <a:solidFill>
                  <a:schemeClr val="tx1"/>
                </a:solidFill>
              </a:rPr>
              <a:t>Пример гидрогенной аномалии на карте.</a:t>
            </a:r>
            <a:endParaRPr lang="ru-RU" sz="1900" dirty="0">
              <a:solidFill>
                <a:schemeClr val="tx1"/>
              </a:solidFill>
            </a:endParaRPr>
          </a:p>
          <a:p>
            <a:endParaRPr lang="ru-RU" dirty="0"/>
          </a:p>
        </p:txBody>
      </p:sp>
      <p:sp>
        <p:nvSpPr>
          <p:cNvPr id="4" name="Текст 3"/>
          <p:cNvSpPr>
            <a:spLocks noGrp="1"/>
          </p:cNvSpPr>
          <p:nvPr>
            <p:ph type="body" sz="half" idx="2"/>
          </p:nvPr>
        </p:nvSpPr>
        <p:spPr>
          <a:xfrm>
            <a:off x="539552" y="1484784"/>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340767"/>
            <a:ext cx="4248472" cy="3966015"/>
          </a:xfrm>
          <a:prstGeom prst="rect">
            <a:avLst/>
          </a:prstGeom>
        </p:spPr>
      </p:pic>
    </p:spTree>
    <p:extLst>
      <p:ext uri="{BB962C8B-B14F-4D97-AF65-F5344CB8AC3E}">
        <p14:creationId xmlns:p14="http://schemas.microsoft.com/office/powerpoint/2010/main" val="20502418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7"/>
            <a:ext cx="3636085" cy="792088"/>
          </a:xfrm>
        </p:spPr>
        <p:txBody>
          <a:bodyPr/>
          <a:lstStyle/>
          <a:p>
            <a:r>
              <a:rPr lang="ru-RU" sz="2000" i="1" dirty="0" err="1" smtClean="0">
                <a:solidFill>
                  <a:schemeClr val="tx1"/>
                </a:solidFill>
              </a:rPr>
              <a:t>Вейстогенные</a:t>
            </a:r>
            <a:r>
              <a:rPr lang="ru-RU" sz="2000" i="1" dirty="0" smtClean="0">
                <a:solidFill>
                  <a:schemeClr val="tx1"/>
                </a:solidFill>
              </a:rPr>
              <a:t> аномалии</a:t>
            </a:r>
            <a:endParaRPr lang="ru-RU" sz="2000" i="1" dirty="0">
              <a:solidFill>
                <a:schemeClr val="tx1"/>
              </a:solidFill>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7398" y="1196751"/>
            <a:ext cx="1785799" cy="1584177"/>
          </a:xfrm>
        </p:spPr>
      </p:pic>
      <p:sp>
        <p:nvSpPr>
          <p:cNvPr id="4" name="Текст 3"/>
          <p:cNvSpPr>
            <a:spLocks noGrp="1"/>
          </p:cNvSpPr>
          <p:nvPr>
            <p:ph type="body" sz="half" idx="2"/>
          </p:nvPr>
        </p:nvSpPr>
        <p:spPr>
          <a:xfrm>
            <a:off x="539552" y="1916832"/>
            <a:ext cx="3388660" cy="4032448"/>
          </a:xfrm>
        </p:spPr>
        <p:txBody>
          <a:bodyPr>
            <a:normAutofit lnSpcReduction="10000"/>
          </a:bodyPr>
          <a:lstStyle/>
          <a:p>
            <a:pPr algn="just"/>
            <a:r>
              <a:rPr lang="ru-RU" sz="1800" dirty="0" err="1">
                <a:solidFill>
                  <a:schemeClr val="tx1"/>
                </a:solidFill>
              </a:rPr>
              <a:t>Вейстогенные</a:t>
            </a:r>
            <a:r>
              <a:rPr lang="ru-RU" sz="1800" dirty="0">
                <a:solidFill>
                  <a:schemeClr val="tx1"/>
                </a:solidFill>
              </a:rPr>
              <a:t> аномалии отличаются резкими перепадами состава и концентраций. При их детальном изучении нередко удается выявить частицы – носители загрязнения</a:t>
            </a:r>
            <a:r>
              <a:rPr lang="ru-RU" sz="1800" dirty="0" smtClean="0">
                <a:solidFill>
                  <a:schemeClr val="tx1"/>
                </a:solidFill>
              </a:rPr>
              <a:t>.</a:t>
            </a:r>
          </a:p>
          <a:p>
            <a:pPr algn="just"/>
            <a:r>
              <a:rPr lang="ru-RU" sz="1800" dirty="0" smtClean="0">
                <a:solidFill>
                  <a:schemeClr val="tx1"/>
                </a:solidFill>
              </a:rPr>
              <a:t>Обычно бывают приурочены к территориям на окраинах городов, где располагаются или располагались ранее свалка, а также в понижениях рельефа, где производилась отсыпка поверхности.</a:t>
            </a:r>
          </a:p>
          <a:p>
            <a:pPr algn="just"/>
            <a:endParaRPr lang="ru-RU" sz="1800" dirty="0">
              <a:solidFill>
                <a:schemeClr val="tx1"/>
              </a:solidFill>
            </a:endParaRPr>
          </a:p>
          <a:p>
            <a:endParaRPr lang="ru-RU"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3140968"/>
            <a:ext cx="3962953" cy="1657581"/>
          </a:xfrm>
          <a:prstGeom prst="rect">
            <a:avLst/>
          </a:prstGeom>
        </p:spPr>
      </p:pic>
      <p:sp>
        <p:nvSpPr>
          <p:cNvPr id="7" name="Прямоугольник 6"/>
          <p:cNvSpPr/>
          <p:nvPr/>
        </p:nvSpPr>
        <p:spPr>
          <a:xfrm>
            <a:off x="4788024" y="5013177"/>
            <a:ext cx="4211960" cy="646331"/>
          </a:xfrm>
          <a:prstGeom prst="rect">
            <a:avLst/>
          </a:prstGeom>
        </p:spPr>
        <p:txBody>
          <a:bodyPr wrap="square">
            <a:spAutoFit/>
          </a:bodyPr>
          <a:lstStyle/>
          <a:p>
            <a:r>
              <a:rPr lang="ru-RU" dirty="0"/>
              <a:t>Примеры </a:t>
            </a:r>
            <a:r>
              <a:rPr lang="ru-RU" dirty="0" err="1"/>
              <a:t>вейстогенных</a:t>
            </a:r>
            <a:r>
              <a:rPr lang="ru-RU" dirty="0"/>
              <a:t> аномалий на карте</a:t>
            </a:r>
          </a:p>
        </p:txBody>
      </p:sp>
    </p:spTree>
    <p:extLst>
      <p:ext uri="{BB962C8B-B14F-4D97-AF65-F5344CB8AC3E}">
        <p14:creationId xmlns:p14="http://schemas.microsoft.com/office/powerpoint/2010/main" val="11000514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3"/>
            <a:ext cx="3636085" cy="720080"/>
          </a:xfrm>
        </p:spPr>
        <p:txBody>
          <a:bodyPr/>
          <a:lstStyle/>
          <a:p>
            <a:r>
              <a:rPr lang="ru-RU" sz="2000" i="1" dirty="0" err="1" smtClean="0">
                <a:solidFill>
                  <a:schemeClr val="tx1"/>
                </a:solidFill>
              </a:rPr>
              <a:t>Агрогенные</a:t>
            </a:r>
            <a:r>
              <a:rPr lang="ru-RU" sz="2000" i="1" dirty="0" smtClean="0">
                <a:solidFill>
                  <a:schemeClr val="tx1"/>
                </a:solidFill>
              </a:rPr>
              <a:t> аномалии</a:t>
            </a:r>
            <a:endParaRPr lang="ru-RU" sz="2000" i="1" dirty="0">
              <a:solidFill>
                <a:schemeClr val="tx1"/>
              </a:solidFill>
            </a:endParaRPr>
          </a:p>
        </p:txBody>
      </p:sp>
      <p:sp>
        <p:nvSpPr>
          <p:cNvPr id="3" name="Объект 2"/>
          <p:cNvSpPr>
            <a:spLocks noGrp="1"/>
          </p:cNvSpPr>
          <p:nvPr>
            <p:ph idx="1"/>
          </p:nvPr>
        </p:nvSpPr>
        <p:spPr>
          <a:xfrm>
            <a:off x="4932040" y="1844824"/>
            <a:ext cx="4017085" cy="3600400"/>
          </a:xfrm>
        </p:spPr>
        <p:txBody>
          <a:bodyPr/>
          <a:lstStyle/>
          <a:p>
            <a:pPr algn="just"/>
            <a:r>
              <a:rPr lang="ru-RU" sz="1800" b="1" i="1" dirty="0" err="1">
                <a:solidFill>
                  <a:schemeClr val="tx1"/>
                </a:solidFill>
              </a:rPr>
              <a:t>Агрогенные</a:t>
            </a:r>
            <a:r>
              <a:rPr lang="ru-RU" sz="1800" dirty="0">
                <a:solidFill>
                  <a:schemeClr val="tx1"/>
                </a:solidFill>
              </a:rPr>
              <a:t> </a:t>
            </a:r>
            <a:r>
              <a:rPr lang="ru-RU" sz="1800" b="1" i="1" dirty="0">
                <a:solidFill>
                  <a:schemeClr val="tx1"/>
                </a:solidFill>
              </a:rPr>
              <a:t>аномалии</a:t>
            </a:r>
            <a:r>
              <a:rPr lang="ru-RU" sz="1800" dirty="0">
                <a:solidFill>
                  <a:schemeClr val="tx1"/>
                </a:solidFill>
              </a:rPr>
              <a:t> приурочиваются к сельскохозяйственным землям. Для них характерно присутствие фосфора и элементов-примесей, содержащихся в апатитах и фосфоритах (фтор, стронций, иногда также мышьяк, свинец, цинк, редкоземельные). </a:t>
            </a:r>
          </a:p>
          <a:p>
            <a:pPr algn="just"/>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2924944"/>
            <a:ext cx="2791215" cy="2534004"/>
          </a:xfrm>
          <a:prstGeom prst="rect">
            <a:avLst/>
          </a:prstGeom>
        </p:spPr>
      </p:pic>
    </p:spTree>
    <p:extLst>
      <p:ext uri="{BB962C8B-B14F-4D97-AF65-F5344CB8AC3E}">
        <p14:creationId xmlns:p14="http://schemas.microsoft.com/office/powerpoint/2010/main" val="21453972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2420888"/>
            <a:ext cx="7175351" cy="3456384"/>
          </a:xfrm>
        </p:spPr>
        <p:txBody>
          <a:bodyPr>
            <a:noAutofit/>
          </a:bodyPr>
          <a:lstStyle/>
          <a:p>
            <a:r>
              <a:rPr lang="ru-RU" sz="4000" dirty="0" smtClean="0">
                <a:solidFill>
                  <a:schemeClr val="tx1"/>
                </a:solidFill>
              </a:rPr>
              <a:t>8. </a:t>
            </a:r>
            <a:r>
              <a:rPr lang="ru-RU" sz="4000" dirty="0" smtClean="0">
                <a:solidFill>
                  <a:schemeClr val="tx1"/>
                </a:solidFill>
                <a:effectLst/>
              </a:rPr>
              <a:t>ОСНОВНЫЕ ПОДХОДЫ К КАРТОГРАФИРОВАНИЮ И АНАЛИЗУ СОСТОЯНИЯ РАСТИТЕЛЬНОСТИ И ЖИВОТНОГО МИРА</a:t>
            </a:r>
            <a:endParaRPr lang="ru-RU" sz="4000" dirty="0">
              <a:solidFill>
                <a:schemeClr val="tx1"/>
              </a:solidFill>
            </a:endParaRPr>
          </a:p>
        </p:txBody>
      </p:sp>
    </p:spTree>
    <p:extLst>
      <p:ext uri="{BB962C8B-B14F-4D97-AF65-F5344CB8AC3E}">
        <p14:creationId xmlns:p14="http://schemas.microsoft.com/office/powerpoint/2010/main" val="13519428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764705"/>
            <a:ext cx="3636085" cy="936104"/>
          </a:xfrm>
        </p:spPr>
        <p:txBody>
          <a:bodyPr/>
          <a:lstStyle/>
          <a:p>
            <a:r>
              <a:rPr lang="ru-RU" sz="2000" dirty="0" smtClean="0">
                <a:solidFill>
                  <a:schemeClr val="tx1"/>
                </a:solidFill>
              </a:rPr>
              <a:t>Биоэкологическое картографирование</a:t>
            </a:r>
            <a:endParaRPr lang="ru-RU" sz="2000" dirty="0">
              <a:solidFill>
                <a:schemeClr val="tx1"/>
              </a:solidFill>
            </a:endParaRPr>
          </a:p>
        </p:txBody>
      </p:sp>
      <p:sp>
        <p:nvSpPr>
          <p:cNvPr id="3" name="Объект 2"/>
          <p:cNvSpPr>
            <a:spLocks noGrp="1"/>
          </p:cNvSpPr>
          <p:nvPr>
            <p:ph idx="1"/>
          </p:nvPr>
        </p:nvSpPr>
        <p:spPr>
          <a:xfrm>
            <a:off x="4593515" y="332656"/>
            <a:ext cx="4226957" cy="6048672"/>
          </a:xfrm>
        </p:spPr>
        <p:txBody>
          <a:bodyPr>
            <a:normAutofit fontScale="62500" lnSpcReduction="20000"/>
          </a:bodyPr>
          <a:lstStyle/>
          <a:p>
            <a:pPr algn="just"/>
            <a:r>
              <a:rPr lang="ru-RU" dirty="0">
                <a:solidFill>
                  <a:schemeClr val="tx1"/>
                </a:solidFill>
              </a:rPr>
              <a:t>Основы теории и методики биоэкологического картографирования разработаны </a:t>
            </a:r>
            <a:r>
              <a:rPr lang="ru-RU" dirty="0" err="1">
                <a:solidFill>
                  <a:schemeClr val="tx1"/>
                </a:solidFill>
              </a:rPr>
              <a:t>В.Б.Сочавой</a:t>
            </a:r>
            <a:r>
              <a:rPr lang="ru-RU" dirty="0">
                <a:solidFill>
                  <a:schemeClr val="tx1"/>
                </a:solidFill>
              </a:rPr>
              <a:t> </a:t>
            </a:r>
            <a:r>
              <a:rPr lang="ru-RU" dirty="0" smtClean="0">
                <a:solidFill>
                  <a:schemeClr val="tx1"/>
                </a:solidFill>
              </a:rPr>
              <a:t> </a:t>
            </a:r>
            <a:r>
              <a:rPr lang="ru-RU" dirty="0">
                <a:solidFill>
                  <a:schemeClr val="tx1"/>
                </a:solidFill>
              </a:rPr>
              <a:t>и его научной школой. В рамках этого научного направления картографирование осуществляется на основе качественных оценок растительных сообществ, подразделяемых на </a:t>
            </a:r>
            <a:r>
              <a:rPr lang="ru-RU" b="1" i="1" dirty="0">
                <a:solidFill>
                  <a:schemeClr val="tx1"/>
                </a:solidFill>
              </a:rPr>
              <a:t>абсолютно коренные, практически коренные, условно коренные, длительно-производные и кратковременно-производные</a:t>
            </a:r>
            <a:r>
              <a:rPr lang="ru-RU" dirty="0">
                <a:solidFill>
                  <a:schemeClr val="tx1"/>
                </a:solidFill>
              </a:rPr>
              <a:t>. Коренные типы лесов подразделяются в зависимости от породного </a:t>
            </a:r>
            <a:r>
              <a:rPr lang="ru-RU" dirty="0" smtClean="0">
                <a:solidFill>
                  <a:schemeClr val="tx1"/>
                </a:solidFill>
              </a:rPr>
              <a:t>состава. </a:t>
            </a:r>
          </a:p>
          <a:p>
            <a:pPr algn="just"/>
            <a:r>
              <a:rPr lang="ru-RU" dirty="0" smtClean="0">
                <a:solidFill>
                  <a:schemeClr val="tx1"/>
                </a:solidFill>
              </a:rPr>
              <a:t>Источниками </a:t>
            </a:r>
            <a:r>
              <a:rPr lang="ru-RU" dirty="0">
                <a:solidFill>
                  <a:schemeClr val="tx1"/>
                </a:solidFill>
              </a:rPr>
              <a:t>информации являются материалы дистанционного зондирования в сочетании с полевыми исследованиями на ключевых участках при мелкомасштабном картографировании, маршрутные наблюдения при крупномасштабных исследованиях. В последнем случае объектом картографирования становятся также состояние и тенденции развития растительных комплексов: восстановительные сукцессии после пожаров и рубок, серийные смены древостоев, стабилизация и др. Выявление тенденций позволяет картографировать прогнозируемые будущие состояния растительности и ландшафтов в целом в рамках ландшафтно-динамических </a:t>
            </a:r>
            <a:r>
              <a:rPr lang="ru-RU" dirty="0" smtClean="0">
                <a:solidFill>
                  <a:schemeClr val="tx1"/>
                </a:solidFill>
              </a:rPr>
              <a:t>сценариев.</a:t>
            </a:r>
            <a:endParaRPr lang="ru-RU" dirty="0">
              <a:solidFill>
                <a:schemeClr val="tx1"/>
              </a:solidFill>
            </a:endParaRPr>
          </a:p>
        </p:txBody>
      </p:sp>
      <p:sp>
        <p:nvSpPr>
          <p:cNvPr id="4" name="Текст 3"/>
          <p:cNvSpPr>
            <a:spLocks noGrp="1"/>
          </p:cNvSpPr>
          <p:nvPr>
            <p:ph type="body" sz="half" idx="2"/>
          </p:nvPr>
        </p:nvSpPr>
        <p:spPr>
          <a:xfrm>
            <a:off x="683568" y="2564904"/>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5" y="1844825"/>
            <a:ext cx="4104456" cy="3785220"/>
          </a:xfrm>
          <a:prstGeom prst="rect">
            <a:avLst/>
          </a:prstGeom>
        </p:spPr>
      </p:pic>
    </p:spTree>
    <p:extLst>
      <p:ext uri="{BB962C8B-B14F-4D97-AF65-F5344CB8AC3E}">
        <p14:creationId xmlns:p14="http://schemas.microsoft.com/office/powerpoint/2010/main" val="25021746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20688"/>
            <a:ext cx="3636085" cy="1258493"/>
          </a:xfrm>
        </p:spPr>
        <p:txBody>
          <a:bodyPr/>
          <a:lstStyle/>
          <a:p>
            <a:r>
              <a:rPr lang="ru-RU" sz="2000" dirty="0" smtClean="0">
                <a:solidFill>
                  <a:schemeClr val="tx1"/>
                </a:solidFill>
              </a:rPr>
              <a:t>Биоэкологическое картографирование (продолжение)</a:t>
            </a:r>
            <a:endParaRPr lang="ru-RU" sz="2000" dirty="0">
              <a:solidFill>
                <a:schemeClr val="tx1"/>
              </a:solidFill>
            </a:endParaRPr>
          </a:p>
        </p:txBody>
      </p:sp>
      <p:sp>
        <p:nvSpPr>
          <p:cNvPr id="3" name="Объект 2"/>
          <p:cNvSpPr>
            <a:spLocks noGrp="1"/>
          </p:cNvSpPr>
          <p:nvPr>
            <p:ph idx="1"/>
          </p:nvPr>
        </p:nvSpPr>
        <p:spPr>
          <a:xfrm>
            <a:off x="4855484" y="731520"/>
            <a:ext cx="4036996" cy="5505792"/>
          </a:xfrm>
        </p:spPr>
        <p:txBody>
          <a:bodyPr>
            <a:normAutofit fontScale="77500" lnSpcReduction="20000"/>
          </a:bodyPr>
          <a:lstStyle/>
          <a:p>
            <a:pPr algn="just"/>
            <a:r>
              <a:rPr lang="ru-RU" dirty="0">
                <a:solidFill>
                  <a:schemeClr val="tx1"/>
                </a:solidFill>
              </a:rPr>
              <a:t>Картографирование состояния животного населения и условий его обитания </a:t>
            </a:r>
            <a:r>
              <a:rPr lang="ru-RU" dirty="0" smtClean="0">
                <a:solidFill>
                  <a:schemeClr val="tx1"/>
                </a:solidFill>
              </a:rPr>
              <a:t>может </a:t>
            </a:r>
            <a:r>
              <a:rPr lang="ru-RU" dirty="0">
                <a:solidFill>
                  <a:schemeClr val="tx1"/>
                </a:solidFill>
              </a:rPr>
              <a:t>выполняться лишь на основе весьма трудоемких работ по определению численности и плотности популяций. Состояние фауны характеризуется в категориях видового разнообразия и ареалов отдельных видов, включая их динамику. В отношении редких, наиболее строго охраняемых видов проводится полевое картографирование местообитаний, с последующей разработкой и юридическим оформлением охранных мероприятий. При полевых работах весьма эффективно использование в целях определения координат местообитаний охраняемых видов современных приборов, использующих </a:t>
            </a:r>
            <a:r>
              <a:rPr lang="en-US" dirty="0">
                <a:solidFill>
                  <a:schemeClr val="tx1"/>
                </a:solidFill>
              </a:rPr>
              <a:t>GPS</a:t>
            </a:r>
            <a:r>
              <a:rPr lang="ru-RU" dirty="0">
                <a:solidFill>
                  <a:schemeClr val="tx1"/>
                </a:solidFill>
              </a:rPr>
              <a:t>-технологии.</a:t>
            </a:r>
          </a:p>
        </p:txBody>
      </p:sp>
      <p:sp>
        <p:nvSpPr>
          <p:cNvPr id="4" name="Текст 3"/>
          <p:cNvSpPr>
            <a:spLocks noGrp="1"/>
          </p:cNvSpPr>
          <p:nvPr>
            <p:ph type="body" sz="half" idx="2"/>
          </p:nvPr>
        </p:nvSpPr>
        <p:spPr>
          <a:xfrm>
            <a:off x="539552" y="2348880"/>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49" y="2204864"/>
            <a:ext cx="4818235" cy="3096344"/>
          </a:xfrm>
          <a:prstGeom prst="rect">
            <a:avLst/>
          </a:prstGeom>
        </p:spPr>
      </p:pic>
    </p:spTree>
    <p:extLst>
      <p:ext uri="{BB962C8B-B14F-4D97-AF65-F5344CB8AC3E}">
        <p14:creationId xmlns:p14="http://schemas.microsoft.com/office/powerpoint/2010/main" val="35106324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404664"/>
            <a:ext cx="3636085" cy="792088"/>
          </a:xfrm>
        </p:spPr>
        <p:txBody>
          <a:bodyPr/>
          <a:lstStyle/>
          <a:p>
            <a:r>
              <a:rPr lang="ru-RU" sz="2000" dirty="0" smtClean="0">
                <a:solidFill>
                  <a:schemeClr val="tx1"/>
                </a:solidFill>
              </a:rPr>
              <a:t>Биоиндикационное картографирование</a:t>
            </a:r>
            <a:endParaRPr lang="ru-RU" sz="2000" dirty="0">
              <a:solidFill>
                <a:schemeClr val="tx1"/>
              </a:solidFill>
            </a:endParaRPr>
          </a:p>
        </p:txBody>
      </p:sp>
      <p:sp>
        <p:nvSpPr>
          <p:cNvPr id="3" name="Объект 2"/>
          <p:cNvSpPr>
            <a:spLocks noGrp="1"/>
          </p:cNvSpPr>
          <p:nvPr>
            <p:ph idx="1"/>
          </p:nvPr>
        </p:nvSpPr>
        <p:spPr>
          <a:xfrm>
            <a:off x="4499992" y="332656"/>
            <a:ext cx="4392488" cy="6192688"/>
          </a:xfrm>
        </p:spPr>
        <p:txBody>
          <a:bodyPr>
            <a:normAutofit fontScale="70000" lnSpcReduction="20000"/>
          </a:bodyPr>
          <a:lstStyle/>
          <a:p>
            <a:pPr algn="just"/>
            <a:r>
              <a:rPr lang="ru-RU" dirty="0">
                <a:solidFill>
                  <a:schemeClr val="tx1"/>
                </a:solidFill>
              </a:rPr>
              <a:t>Основными элементами биоиндикационного картографирования являются:</a:t>
            </a:r>
          </a:p>
          <a:p>
            <a:pPr algn="just"/>
            <a:r>
              <a:rPr lang="ru-RU" dirty="0">
                <a:solidFill>
                  <a:schemeClr val="tx1"/>
                </a:solidFill>
              </a:rPr>
              <a:t>- выбор территориальных единиц;</a:t>
            </a:r>
          </a:p>
          <a:p>
            <a:pPr algn="just"/>
            <a:r>
              <a:rPr lang="ru-RU" dirty="0">
                <a:solidFill>
                  <a:schemeClr val="tx1"/>
                </a:solidFill>
              </a:rPr>
              <a:t>- выбор биоиндикаторов;</a:t>
            </a:r>
          </a:p>
          <a:p>
            <a:pPr algn="just"/>
            <a:r>
              <a:rPr lang="ru-RU" dirty="0">
                <a:solidFill>
                  <a:schemeClr val="tx1"/>
                </a:solidFill>
              </a:rPr>
              <a:t>- наблюдение за состоянием биоиндикаторов;</a:t>
            </a:r>
          </a:p>
          <a:p>
            <a:pPr algn="just"/>
            <a:r>
              <a:rPr lang="ru-RU" dirty="0">
                <a:solidFill>
                  <a:schemeClr val="tx1"/>
                </a:solidFill>
              </a:rPr>
              <a:t>- обработка и картографическое представление результатов наблюдений.</a:t>
            </a:r>
          </a:p>
          <a:p>
            <a:pPr algn="just"/>
            <a:r>
              <a:rPr lang="ru-RU" dirty="0">
                <a:solidFill>
                  <a:schemeClr val="tx1"/>
                </a:solidFill>
              </a:rPr>
              <a:t>Количественные и качественные характеристики биоиндикационных реакций на уровне отдельных видов, будучи локализуемыми в пределах территориальных единиц, наиболее адекватно </a:t>
            </a:r>
            <a:r>
              <a:rPr lang="ru-RU" dirty="0" err="1">
                <a:solidFill>
                  <a:schemeClr val="tx1"/>
                </a:solidFill>
              </a:rPr>
              <a:t>картируются</a:t>
            </a:r>
            <a:r>
              <a:rPr lang="ru-RU" dirty="0">
                <a:solidFill>
                  <a:schemeClr val="tx1"/>
                </a:solidFill>
              </a:rPr>
              <a:t> с помощью картограмм и картодиаграмм. Картограммами передают относительные характеристики, осредненные по площадям территориальных ячеек; картодиаграммами - абсолютные характеристики или их структуру, обычно по административно-территориальным единицам.</a:t>
            </a:r>
          </a:p>
          <a:p>
            <a:pPr algn="just"/>
            <a:r>
              <a:rPr lang="ru-RU" dirty="0">
                <a:solidFill>
                  <a:schemeClr val="tx1"/>
                </a:solidFill>
              </a:rPr>
              <a:t>Биоиндикационные реакции на уровне сообществ выражаются с помощью показателей флористического и/или фаунистического разнообразия, что наиболее адекватно отображается с помощью картодиаграмм.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268759"/>
            <a:ext cx="3456384" cy="5206179"/>
          </a:xfrm>
          <a:prstGeom prst="rect">
            <a:avLst/>
          </a:prstGeom>
        </p:spPr>
      </p:pic>
    </p:spTree>
    <p:extLst>
      <p:ext uri="{BB962C8B-B14F-4D97-AF65-F5344CB8AC3E}">
        <p14:creationId xmlns:p14="http://schemas.microsoft.com/office/powerpoint/2010/main" val="26636370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1"/>
            <a:ext cx="3636085" cy="936104"/>
          </a:xfrm>
        </p:spPr>
        <p:txBody>
          <a:bodyPr/>
          <a:lstStyle/>
          <a:p>
            <a:r>
              <a:rPr lang="ru-RU" sz="2000" dirty="0" smtClean="0">
                <a:solidFill>
                  <a:schemeClr val="tx1"/>
                </a:solidFill>
              </a:rPr>
              <a:t>Медико-географическое картографирование</a:t>
            </a:r>
            <a:endParaRPr lang="ru-RU" sz="2000" dirty="0">
              <a:solidFill>
                <a:schemeClr val="tx1"/>
              </a:solidFill>
            </a:endParaRPr>
          </a:p>
        </p:txBody>
      </p:sp>
      <p:sp>
        <p:nvSpPr>
          <p:cNvPr id="3" name="Объект 2"/>
          <p:cNvSpPr>
            <a:spLocks noGrp="1"/>
          </p:cNvSpPr>
          <p:nvPr>
            <p:ph idx="1"/>
          </p:nvPr>
        </p:nvSpPr>
        <p:spPr>
          <a:xfrm>
            <a:off x="4788024" y="2060848"/>
            <a:ext cx="4176464" cy="2736304"/>
          </a:xfrm>
        </p:spPr>
        <p:txBody>
          <a:bodyPr>
            <a:noAutofit/>
          </a:bodyPr>
          <a:lstStyle/>
          <a:p>
            <a:pPr marL="0" indent="0" algn="just">
              <a:spcBef>
                <a:spcPts val="0"/>
              </a:spcBef>
              <a:spcAft>
                <a:spcPts val="0"/>
              </a:spcAft>
            </a:pPr>
            <a:r>
              <a:rPr lang="ru-RU" sz="1300" dirty="0">
                <a:solidFill>
                  <a:schemeClr val="tx1"/>
                </a:solidFill>
              </a:rPr>
              <a:t>Нацелено на отображение факторов среды, как позитивно так и негативно влияющих на здоровье человека. В зависимости от того, являются ли предметом показа факторы среды или результаты их воздействия, т.е. определенные патологии, карты могут быть отнесены к группам медико-географической </a:t>
            </a:r>
            <a:r>
              <a:rPr lang="ru-RU" sz="1300" dirty="0" smtClean="0">
                <a:solidFill>
                  <a:schemeClr val="tx1"/>
                </a:solidFill>
              </a:rPr>
              <a:t>классификации: </a:t>
            </a:r>
            <a:endParaRPr lang="ru-RU" sz="1300" dirty="0">
              <a:solidFill>
                <a:schemeClr val="tx1"/>
              </a:solidFill>
            </a:endParaRPr>
          </a:p>
          <a:p>
            <a:pPr marL="0" indent="0" algn="just">
              <a:spcBef>
                <a:spcPts val="0"/>
              </a:spcBef>
              <a:spcAft>
                <a:spcPts val="0"/>
              </a:spcAft>
            </a:pPr>
            <a:r>
              <a:rPr lang="ru-RU" sz="1300" b="1" dirty="0">
                <a:solidFill>
                  <a:schemeClr val="tx1"/>
                </a:solidFill>
              </a:rPr>
              <a:t>- </a:t>
            </a:r>
            <a:r>
              <a:rPr lang="ru-RU" sz="1300" dirty="0" err="1">
                <a:solidFill>
                  <a:schemeClr val="tx1"/>
                </a:solidFill>
              </a:rPr>
              <a:t>нозогеографические</a:t>
            </a:r>
            <a:r>
              <a:rPr lang="ru-RU" sz="1300" dirty="0">
                <a:solidFill>
                  <a:schemeClr val="tx1"/>
                </a:solidFill>
              </a:rPr>
              <a:t> карты, характеризующие фактическое распространение болезней;</a:t>
            </a:r>
          </a:p>
          <a:p>
            <a:pPr marL="0" indent="0" algn="just">
              <a:spcBef>
                <a:spcPts val="0"/>
              </a:spcBef>
              <a:spcAft>
                <a:spcPts val="0"/>
              </a:spcAft>
            </a:pPr>
            <a:r>
              <a:rPr lang="ru-RU" sz="1300" b="1" dirty="0" smtClean="0">
                <a:solidFill>
                  <a:schemeClr val="tx1"/>
                </a:solidFill>
              </a:rPr>
              <a:t>- </a:t>
            </a:r>
            <a:r>
              <a:rPr lang="ru-RU" sz="1300" dirty="0">
                <a:solidFill>
                  <a:schemeClr val="tx1"/>
                </a:solidFill>
              </a:rPr>
              <a:t>медико-географические карты и близкие н ним по содержанию карты медико-географической оценки окружающей среды, отображающие природные и социальные предпосылки </a:t>
            </a:r>
            <a:r>
              <a:rPr lang="ru-RU" sz="1300" dirty="0" smtClean="0">
                <a:solidFill>
                  <a:schemeClr val="tx1"/>
                </a:solidFill>
              </a:rPr>
              <a:t>болезней</a:t>
            </a:r>
            <a:r>
              <a:rPr lang="ru-RU" sz="1300" dirty="0">
                <a:solidFill>
                  <a:schemeClr val="tx1"/>
                </a:solidFill>
              </a:rPr>
              <a:t>.</a:t>
            </a:r>
          </a:p>
          <a:p>
            <a:pPr marL="0" indent="0" algn="just">
              <a:spcBef>
                <a:spcPts val="0"/>
              </a:spcBef>
              <a:spcAft>
                <a:spcPts val="0"/>
              </a:spcAft>
            </a:pPr>
            <a:r>
              <a:rPr lang="ru-RU" sz="1300" dirty="0" smtClean="0">
                <a:solidFill>
                  <a:schemeClr val="tx1"/>
                </a:solidFill>
              </a:rPr>
              <a:t>Среди </a:t>
            </a:r>
            <a:r>
              <a:rPr lang="ru-RU" sz="1300" dirty="0">
                <a:solidFill>
                  <a:schemeClr val="tx1"/>
                </a:solidFill>
              </a:rPr>
              <a:t>факторов болезней, составляющих предмет медико-географического картографирования, </a:t>
            </a:r>
            <a:r>
              <a:rPr lang="ru-RU" sz="1300" dirty="0" smtClean="0">
                <a:solidFill>
                  <a:schemeClr val="tx1"/>
                </a:solidFill>
              </a:rPr>
              <a:t>различают: </a:t>
            </a:r>
            <a:r>
              <a:rPr lang="ru-RU" sz="1300" dirty="0">
                <a:solidFill>
                  <a:schemeClr val="tx1"/>
                </a:solidFill>
              </a:rPr>
              <a:t>а) географические предпосылки, обусловленные социальными, историческими и физико-географическими причинами (потенциальные ареалы заболеваний); б) области источников заболеваний, связанные с видовым и количественным составом переносчиков, интенсивностью циркуляции возбудителя в природном очаге (фактические </a:t>
            </a:r>
            <a:r>
              <a:rPr lang="ru-RU" sz="1300" dirty="0" err="1">
                <a:solidFill>
                  <a:schemeClr val="tx1"/>
                </a:solidFill>
              </a:rPr>
              <a:t>нозоареалы</a:t>
            </a:r>
            <a:r>
              <a:rPr lang="ru-RU" sz="1300" dirty="0">
                <a:solidFill>
                  <a:schemeClr val="tx1"/>
                </a:solidFill>
              </a:rPr>
              <a:t>).</a:t>
            </a:r>
          </a:p>
          <a:p>
            <a:pPr marL="0" indent="0" algn="just">
              <a:spcBef>
                <a:spcPts val="0"/>
              </a:spcBef>
              <a:spcAft>
                <a:spcPts val="0"/>
              </a:spcAft>
            </a:pPr>
            <a:r>
              <a:rPr lang="ru-RU" sz="1300" dirty="0">
                <a:solidFill>
                  <a:schemeClr val="tx1"/>
                </a:solidFill>
              </a:rPr>
              <a:t>Реализация природных предпосылок для заболеваний зависит от населенности территорий, образа жизни населения, организации здравоохранения. Поэтому фактическое распространение болезней (предмет </a:t>
            </a:r>
            <a:r>
              <a:rPr lang="ru-RU" sz="1300" dirty="0" err="1">
                <a:solidFill>
                  <a:schemeClr val="tx1"/>
                </a:solidFill>
              </a:rPr>
              <a:t>нозогеографического</a:t>
            </a:r>
            <a:r>
              <a:rPr lang="ru-RU" sz="1300" dirty="0">
                <a:solidFill>
                  <a:schemeClr val="tx1"/>
                </a:solidFill>
              </a:rPr>
              <a:t> картографирования) может отличаться от распространения соответствующих природных факторов.</a:t>
            </a:r>
          </a:p>
          <a:p>
            <a:pPr marL="0" indent="0">
              <a:spcBef>
                <a:spcPts val="0"/>
              </a:spcBef>
              <a:spcAft>
                <a:spcPts val="0"/>
              </a:spcAft>
            </a:pPr>
            <a:endParaRPr lang="ru-RU" sz="1300"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556792"/>
            <a:ext cx="4501650" cy="3072376"/>
          </a:xfrm>
          <a:prstGeom prst="rect">
            <a:avLst/>
          </a:prstGeom>
        </p:spPr>
      </p:pic>
    </p:spTree>
    <p:extLst>
      <p:ext uri="{BB962C8B-B14F-4D97-AF65-F5344CB8AC3E}">
        <p14:creationId xmlns:p14="http://schemas.microsoft.com/office/powerpoint/2010/main" val="1918343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4392488" cy="1258493"/>
          </a:xfrm>
        </p:spPr>
        <p:txBody>
          <a:bodyPr/>
          <a:lstStyle/>
          <a:p>
            <a:pPr marL="0" indent="0">
              <a:buNone/>
            </a:pPr>
            <a:r>
              <a:rPr lang="ru-RU" sz="2400" i="1" dirty="0">
                <a:solidFill>
                  <a:schemeClr val="tx1"/>
                </a:solidFill>
              </a:rPr>
              <a:t>Кратковременная структура загрязнения. </a:t>
            </a:r>
            <a:r>
              <a:rPr lang="ru-RU" sz="2400" i="1" dirty="0" smtClean="0">
                <a:solidFill>
                  <a:schemeClr val="tx1"/>
                </a:solidFill>
              </a:rPr>
              <a:t>Сетчатый </a:t>
            </a:r>
            <a:r>
              <a:rPr lang="ru-RU" sz="2400" i="1" dirty="0">
                <a:solidFill>
                  <a:schemeClr val="tx1"/>
                </a:solidFill>
              </a:rPr>
              <a:t>тип.</a:t>
            </a:r>
            <a:endParaRPr lang="ru-RU" sz="2400" i="1" dirty="0"/>
          </a:p>
        </p:txBody>
      </p:sp>
      <p:sp>
        <p:nvSpPr>
          <p:cNvPr id="4" name="Текст 3"/>
          <p:cNvSpPr>
            <a:spLocks noGrp="1"/>
          </p:cNvSpPr>
          <p:nvPr>
            <p:ph type="body" sz="half" idx="2"/>
          </p:nvPr>
        </p:nvSpPr>
        <p:spPr>
          <a:xfrm>
            <a:off x="323528" y="1556792"/>
            <a:ext cx="4140897" cy="4896544"/>
          </a:xfrm>
        </p:spPr>
        <p:txBody>
          <a:bodyPr>
            <a:normAutofit/>
          </a:bodyPr>
          <a:lstStyle/>
          <a:p>
            <a:pPr algn="just"/>
            <a:r>
              <a:rPr lang="ru-RU" sz="1800" dirty="0">
                <a:solidFill>
                  <a:schemeClr val="tx1"/>
                </a:solidFill>
              </a:rPr>
              <a:t>При сложной форме и значительных размерах источника (сеть коммуникаций) кратковременная структура загрязнения может повторять эту форму, принимая</a:t>
            </a:r>
            <a:r>
              <a:rPr lang="ru-RU" sz="1800" b="1" dirty="0">
                <a:solidFill>
                  <a:schemeClr val="tx1"/>
                </a:solidFill>
              </a:rPr>
              <a:t> </a:t>
            </a:r>
            <a:r>
              <a:rPr lang="ru-RU" sz="1800" dirty="0">
                <a:solidFill>
                  <a:schemeClr val="tx1"/>
                </a:solidFill>
              </a:rPr>
              <a:t>сетчатый </a:t>
            </a:r>
            <a:r>
              <a:rPr lang="ru-RU" sz="1800" dirty="0" smtClean="0">
                <a:solidFill>
                  <a:schemeClr val="tx1"/>
                </a:solidFill>
              </a:rPr>
              <a:t>характер. </a:t>
            </a:r>
            <a:r>
              <a:rPr lang="ru-RU" sz="1800" dirty="0">
                <a:solidFill>
                  <a:schemeClr val="tx1"/>
                </a:solidFill>
              </a:rPr>
              <a:t>Например, детальное исследование загрязнения воздуха в Лондоне выявило резкие пространственные различия в уровнях загрязненности и их четкую зависимость от напряженности транспортных потоков на </a:t>
            </a:r>
            <a:r>
              <a:rPr lang="ru-RU" sz="1800" dirty="0" smtClean="0">
                <a:solidFill>
                  <a:schemeClr val="tx1"/>
                </a:solidFill>
              </a:rPr>
              <a:t>улицах. </a:t>
            </a:r>
            <a:endParaRPr lang="ru-RU" sz="1800" dirty="0">
              <a:solidFill>
                <a:schemeClr val="tx1"/>
              </a:solidFill>
            </a:endParaRPr>
          </a:p>
        </p:txBody>
      </p:sp>
      <p:pic>
        <p:nvPicPr>
          <p:cNvPr id="5" name="Объект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4717000" y="1340768"/>
            <a:ext cx="4247487" cy="4285332"/>
          </a:xfrm>
          <a:prstGeom prst="rect">
            <a:avLst/>
          </a:prstGeom>
        </p:spPr>
      </p:pic>
    </p:spTree>
    <p:extLst>
      <p:ext uri="{BB962C8B-B14F-4D97-AF65-F5344CB8AC3E}">
        <p14:creationId xmlns:p14="http://schemas.microsoft.com/office/powerpoint/2010/main" val="34180497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836712"/>
            <a:ext cx="3636085" cy="1258493"/>
          </a:xfrm>
        </p:spPr>
        <p:txBody>
          <a:bodyPr/>
          <a:lstStyle/>
          <a:p>
            <a:r>
              <a:rPr lang="ru-RU" sz="2000" i="1" dirty="0">
                <a:solidFill>
                  <a:schemeClr val="tx1"/>
                </a:solidFill>
              </a:rPr>
              <a:t>Медико-географическое картографирование абиотических факторов</a:t>
            </a:r>
            <a:r>
              <a:rPr lang="ru-RU" sz="2000" dirty="0">
                <a:solidFill>
                  <a:schemeClr val="tx1"/>
                </a:solidFill>
              </a:rPr>
              <a:t> </a:t>
            </a:r>
          </a:p>
        </p:txBody>
      </p:sp>
      <p:sp>
        <p:nvSpPr>
          <p:cNvPr id="3" name="Объект 2"/>
          <p:cNvSpPr>
            <a:spLocks noGrp="1"/>
          </p:cNvSpPr>
          <p:nvPr>
            <p:ph idx="1"/>
          </p:nvPr>
        </p:nvSpPr>
        <p:spPr>
          <a:xfrm>
            <a:off x="5724128" y="404664"/>
            <a:ext cx="3096344" cy="5760640"/>
          </a:xfrm>
        </p:spPr>
        <p:txBody>
          <a:bodyPr>
            <a:normAutofit fontScale="55000" lnSpcReduction="20000"/>
          </a:bodyPr>
          <a:lstStyle/>
          <a:p>
            <a:pPr algn="just"/>
            <a:r>
              <a:rPr lang="ru-RU" dirty="0">
                <a:solidFill>
                  <a:schemeClr val="tx1"/>
                </a:solidFill>
              </a:rPr>
              <a:t>О</a:t>
            </a:r>
            <a:r>
              <a:rPr lang="ru-RU" dirty="0" smtClean="0">
                <a:solidFill>
                  <a:schemeClr val="tx1"/>
                </a:solidFill>
              </a:rPr>
              <a:t>существляется </a:t>
            </a:r>
            <a:r>
              <a:rPr lang="ru-RU" dirty="0">
                <a:solidFill>
                  <a:schemeClr val="tx1"/>
                </a:solidFill>
              </a:rPr>
              <a:t>главным образом на основе метеорологических данных. При создании таких карт проводится интерпретация климатических параметров (годовые, сезонные, месячные и др. средние, максимальные и минимальные температуры, суммы осадков, скорости ветров, параметры радиационного режима) и других характеристик (таких как обеспеченность микроэлементами, повторяемость опасных геодинамических процессов и т.п.), с точки зрения экологии человека. В целях такой интерпретации в рамках медико-биологических исследований определяются оптимальные для человека интервалы характеристик, а фактические их величины в тех или иных пунктах рассматриваются как отклонения от оптимума. При этом составляются многочисленные (преимущественно </a:t>
            </a:r>
            <a:r>
              <a:rPr lang="ru-RU" dirty="0" err="1">
                <a:solidFill>
                  <a:schemeClr val="tx1"/>
                </a:solidFill>
              </a:rPr>
              <a:t>изолинейные</a:t>
            </a:r>
            <a:r>
              <a:rPr lang="ru-RU" dirty="0">
                <a:solidFill>
                  <a:schemeClr val="tx1"/>
                </a:solidFill>
              </a:rPr>
              <a:t>) аналитические карты отдельных параметров (продолжительность и степень выраженности комфортных и дискомфортных периодов, отдельные факторы комфорта и дискомфорта). На синтетических картах способом качественного (количественного) фона показываются обобщающие качественные или полуколичественные (балльные) оценки благоприятности климата и ландшафтов в </a:t>
            </a:r>
            <a:r>
              <a:rPr lang="ru-RU" dirty="0" smtClean="0">
                <a:solidFill>
                  <a:schemeClr val="tx1"/>
                </a:solidFill>
              </a:rPr>
              <a:t>целом.</a:t>
            </a:r>
            <a:endParaRPr lang="ru-RU" dirty="0">
              <a:solidFill>
                <a:schemeClr val="tx1"/>
              </a:solidFill>
            </a:endParaRPr>
          </a:p>
        </p:txBody>
      </p:sp>
      <p:sp>
        <p:nvSpPr>
          <p:cNvPr id="4" name="Текст 3"/>
          <p:cNvSpPr>
            <a:spLocks noGrp="1"/>
          </p:cNvSpPr>
          <p:nvPr>
            <p:ph type="body" sz="half" idx="2"/>
          </p:nvPr>
        </p:nvSpPr>
        <p:spPr>
          <a:xfrm>
            <a:off x="683568" y="2852936"/>
            <a:ext cx="3388660" cy="2139518"/>
          </a:xfrm>
        </p:spPr>
        <p:txBody>
          <a:bodyPr/>
          <a:lstStyle/>
          <a:p>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132856"/>
            <a:ext cx="5695604" cy="3528392"/>
          </a:xfrm>
          <a:prstGeom prst="rect">
            <a:avLst/>
          </a:prstGeom>
        </p:spPr>
      </p:pic>
    </p:spTree>
    <p:extLst>
      <p:ext uri="{BB962C8B-B14F-4D97-AF65-F5344CB8AC3E}">
        <p14:creationId xmlns:p14="http://schemas.microsoft.com/office/powerpoint/2010/main" val="13557173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04664"/>
            <a:ext cx="3636085" cy="1080120"/>
          </a:xfrm>
        </p:spPr>
        <p:txBody>
          <a:bodyPr/>
          <a:lstStyle/>
          <a:p>
            <a:r>
              <a:rPr lang="ru-RU" sz="2000" i="1" dirty="0">
                <a:solidFill>
                  <a:schemeClr val="tx1"/>
                </a:solidFill>
              </a:rPr>
              <a:t>Медико-географическое картографирование биотических факторов</a:t>
            </a:r>
            <a:r>
              <a:rPr lang="ru-RU" sz="2000" dirty="0">
                <a:solidFill>
                  <a:schemeClr val="tx1"/>
                </a:solidFill>
              </a:rPr>
              <a:t> </a:t>
            </a:r>
          </a:p>
        </p:txBody>
      </p:sp>
      <p:sp>
        <p:nvSpPr>
          <p:cNvPr id="3" name="Объект 2"/>
          <p:cNvSpPr>
            <a:spLocks noGrp="1"/>
          </p:cNvSpPr>
          <p:nvPr>
            <p:ph idx="1"/>
          </p:nvPr>
        </p:nvSpPr>
        <p:spPr>
          <a:xfrm>
            <a:off x="5292080" y="404664"/>
            <a:ext cx="3672408" cy="5976664"/>
          </a:xfrm>
        </p:spPr>
        <p:txBody>
          <a:bodyPr>
            <a:normAutofit fontScale="92500" lnSpcReduction="10000"/>
          </a:bodyPr>
          <a:lstStyle/>
          <a:p>
            <a:pPr algn="just"/>
            <a:r>
              <a:rPr lang="ru-RU" sz="1250" dirty="0">
                <a:solidFill>
                  <a:schemeClr val="tx1"/>
                </a:solidFill>
              </a:rPr>
              <a:t>О</a:t>
            </a:r>
            <a:r>
              <a:rPr lang="ru-RU" sz="1250" dirty="0" smtClean="0">
                <a:solidFill>
                  <a:schemeClr val="tx1"/>
                </a:solidFill>
              </a:rPr>
              <a:t>существляется </a:t>
            </a:r>
            <a:r>
              <a:rPr lang="ru-RU" sz="1250" dirty="0">
                <a:solidFill>
                  <a:schemeClr val="tx1"/>
                </a:solidFill>
              </a:rPr>
              <a:t>на основе обобщения данных медицинской статистики, преимущественно в мелких масштабах. При этом изображаются </a:t>
            </a:r>
            <a:r>
              <a:rPr lang="ru-RU" sz="1250" dirty="0" err="1">
                <a:solidFill>
                  <a:schemeClr val="tx1"/>
                </a:solidFill>
              </a:rPr>
              <a:t>нозоареалы</a:t>
            </a:r>
            <a:r>
              <a:rPr lang="ru-RU" sz="1250" dirty="0">
                <a:solidFill>
                  <a:schemeClr val="tx1"/>
                </a:solidFill>
              </a:rPr>
              <a:t>, иногда с подразделением по разновидностям болезней, либо по степени риска </a:t>
            </a:r>
            <a:r>
              <a:rPr lang="ru-RU" sz="1250" dirty="0" smtClean="0">
                <a:solidFill>
                  <a:schemeClr val="tx1"/>
                </a:solidFill>
              </a:rPr>
              <a:t>заражения. </a:t>
            </a:r>
            <a:r>
              <a:rPr lang="ru-RU" sz="1250" dirty="0">
                <a:solidFill>
                  <a:schemeClr val="tx1"/>
                </a:solidFill>
              </a:rPr>
              <a:t>Соответственно, способами изображения являются ареалы, качественный фон, иногда также значки</a:t>
            </a:r>
            <a:r>
              <a:rPr lang="ru-RU" sz="1250" dirty="0" smtClean="0">
                <a:solidFill>
                  <a:schemeClr val="tx1"/>
                </a:solidFill>
              </a:rPr>
              <a:t>.</a:t>
            </a:r>
          </a:p>
          <a:p>
            <a:pPr algn="just"/>
            <a:r>
              <a:rPr lang="ru-RU" sz="1250" dirty="0">
                <a:solidFill>
                  <a:schemeClr val="tx1"/>
                </a:solidFill>
              </a:rPr>
              <a:t>Крупно- и среднемасштабное картографирование распространено меньше, т.к. предполагает значительно большую полноту фактических данных. Крупномасштабные карты создаются в значительной мере на основе специальных полевых работ. Например, при полевых исследованиях распространения иксодовых клещей (переносчиков </a:t>
            </a:r>
            <a:r>
              <a:rPr lang="ru-RU" sz="1250" dirty="0" err="1">
                <a:solidFill>
                  <a:schemeClr val="tx1"/>
                </a:solidFill>
              </a:rPr>
              <a:t>энцифалита</a:t>
            </a:r>
            <a:r>
              <a:rPr lang="ru-RU" sz="1250" dirty="0">
                <a:solidFill>
                  <a:schemeClr val="tx1"/>
                </a:solidFill>
              </a:rPr>
              <a:t>) учитывается численность клещей (число экземпляров на белом полотнище стандартного размера за 1 км пешего маршрута), а также дается характеристика их местообитаний. Для обеспечения сопоставимости маршруты проводятся в весенний период максимальной активности. При камеральной обработке проводится сопоставление полевой карты распространения клещей с ландшафтными, зоогеографическими, геоботаническими, геоморфологическими картами, в целях отнесения данных наблюдений к внутренне однородным территориальным единицам.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556791"/>
            <a:ext cx="3600400" cy="5151341"/>
          </a:xfrm>
          <a:prstGeom prst="rect">
            <a:avLst/>
          </a:prstGeom>
        </p:spPr>
      </p:pic>
    </p:spTree>
    <p:extLst>
      <p:ext uri="{BB962C8B-B14F-4D97-AF65-F5344CB8AC3E}">
        <p14:creationId xmlns:p14="http://schemas.microsoft.com/office/powerpoint/2010/main" val="22869004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9"/>
            <a:ext cx="3636085" cy="720080"/>
          </a:xfrm>
        </p:spPr>
        <p:txBody>
          <a:bodyPr/>
          <a:lstStyle/>
          <a:p>
            <a:r>
              <a:rPr lang="ru-RU" sz="1800" dirty="0" smtClean="0">
                <a:solidFill>
                  <a:schemeClr val="tx1"/>
                </a:solidFill>
              </a:rPr>
              <a:t>Картографирование охраны живой природы</a:t>
            </a:r>
            <a:endParaRPr lang="ru-RU" sz="1800" dirty="0">
              <a:solidFill>
                <a:schemeClr val="tx1"/>
              </a:solidFill>
            </a:endParaRPr>
          </a:p>
        </p:txBody>
      </p:sp>
      <p:sp>
        <p:nvSpPr>
          <p:cNvPr id="3" name="Объект 2"/>
          <p:cNvSpPr>
            <a:spLocks noGrp="1"/>
          </p:cNvSpPr>
          <p:nvPr>
            <p:ph idx="1"/>
          </p:nvPr>
        </p:nvSpPr>
        <p:spPr>
          <a:xfrm>
            <a:off x="3995936" y="260648"/>
            <a:ext cx="4896543" cy="6192688"/>
          </a:xfrm>
        </p:spPr>
        <p:txBody>
          <a:bodyPr/>
          <a:lstStyle/>
          <a:p>
            <a:endParaRPr lang="ru-RU" dirty="0"/>
          </a:p>
          <a:p>
            <a:endParaRPr lang="ru-RU" dirty="0"/>
          </a:p>
          <a:p>
            <a:endParaRPr lang="ru-RU" dirty="0"/>
          </a:p>
        </p:txBody>
      </p:sp>
      <p:sp>
        <p:nvSpPr>
          <p:cNvPr id="4" name="Текст 3"/>
          <p:cNvSpPr>
            <a:spLocks noGrp="1"/>
          </p:cNvSpPr>
          <p:nvPr>
            <p:ph type="body" sz="half" idx="2"/>
          </p:nvPr>
        </p:nvSpPr>
        <p:spPr>
          <a:xfrm>
            <a:off x="323528" y="1052736"/>
            <a:ext cx="3528392" cy="5544616"/>
          </a:xfrm>
        </p:spPr>
        <p:txBody>
          <a:bodyPr>
            <a:normAutofit fontScale="92500" lnSpcReduction="10000"/>
          </a:bodyPr>
          <a:lstStyle/>
          <a:p>
            <a:pPr algn="just"/>
            <a:r>
              <a:rPr lang="ru-RU" b="1" dirty="0">
                <a:solidFill>
                  <a:schemeClr val="tx1"/>
                </a:solidFill>
              </a:rPr>
              <a:t>Административно-хозяйственные аспекты охраны окружающей среды</a:t>
            </a:r>
            <a:r>
              <a:rPr lang="ru-RU" dirty="0">
                <a:solidFill>
                  <a:schemeClr val="tx1"/>
                </a:solidFill>
              </a:rPr>
              <a:t> включают, прежде всего, территориальное планирование и градостроительное зонирование, с закреплением видов разрешенного </a:t>
            </a:r>
            <a:r>
              <a:rPr lang="ru-RU" dirty="0" smtClean="0">
                <a:solidFill>
                  <a:schemeClr val="tx1"/>
                </a:solidFill>
              </a:rPr>
              <a:t>использования. </a:t>
            </a:r>
          </a:p>
          <a:p>
            <a:pPr algn="just"/>
            <a:r>
              <a:rPr lang="ru-RU" b="1" dirty="0">
                <a:solidFill>
                  <a:schemeClr val="tx1"/>
                </a:solidFill>
              </a:rPr>
              <a:t>Технологические аспекты</a:t>
            </a:r>
            <a:r>
              <a:rPr lang="ru-RU" dirty="0">
                <a:solidFill>
                  <a:schemeClr val="tx1"/>
                </a:solidFill>
              </a:rPr>
              <a:t> </a:t>
            </a:r>
            <a:r>
              <a:rPr lang="ru-RU" b="1" dirty="0">
                <a:solidFill>
                  <a:schemeClr val="tx1"/>
                </a:solidFill>
              </a:rPr>
              <a:t>охраны окружающей среды </a:t>
            </a:r>
            <a:r>
              <a:rPr lang="ru-RU" dirty="0">
                <a:solidFill>
                  <a:schemeClr val="tx1"/>
                </a:solidFill>
              </a:rPr>
              <a:t>реализуются на основе разделов проектной документации «Перечень мероприятий по охране окружающей среды» и документов экологического нормирования на уровне предприятий </a:t>
            </a:r>
            <a:endParaRPr lang="ru-RU" dirty="0" smtClean="0">
              <a:solidFill>
                <a:schemeClr val="tx1"/>
              </a:solidFill>
            </a:endParaRPr>
          </a:p>
          <a:p>
            <a:pPr algn="just"/>
            <a:r>
              <a:rPr lang="ru-RU" b="1" dirty="0">
                <a:solidFill>
                  <a:schemeClr val="tx1"/>
                </a:solidFill>
              </a:rPr>
              <a:t>Политические, юридические и общественные аспекты</a:t>
            </a:r>
            <a:r>
              <a:rPr lang="ru-RU" dirty="0">
                <a:solidFill>
                  <a:schemeClr val="tx1"/>
                </a:solidFill>
              </a:rPr>
              <a:t> </a:t>
            </a:r>
            <a:r>
              <a:rPr lang="ru-RU" b="1" dirty="0">
                <a:solidFill>
                  <a:schemeClr val="tx1"/>
                </a:solidFill>
              </a:rPr>
              <a:t>охраны окружающей среды </a:t>
            </a:r>
            <a:r>
              <a:rPr lang="ru-RU" dirty="0">
                <a:solidFill>
                  <a:schemeClr val="tx1"/>
                </a:solidFill>
              </a:rPr>
              <a:t>включают разработку законов и других нормативных актов природоохранной направленности, а также контроль за их соблюдением. Полнота и эффективность природоохранного законодательства нередко оценивается общественными организациями, с составлением соответствующих рейтингов, отражающих полноту охвата нормативными актами компонентов природной среды и экологических проблем, их эффективность, участие стран и регионов в общенациональных и международных акциях и мероприятиях.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108" y="836712"/>
            <a:ext cx="4922497" cy="4896544"/>
          </a:xfrm>
          <a:prstGeom prst="rect">
            <a:avLst/>
          </a:prstGeom>
        </p:spPr>
      </p:pic>
      <p:sp>
        <p:nvSpPr>
          <p:cNvPr id="6" name="Прямоугольник 5"/>
          <p:cNvSpPr/>
          <p:nvPr/>
        </p:nvSpPr>
        <p:spPr>
          <a:xfrm>
            <a:off x="4339605" y="5877271"/>
            <a:ext cx="4572000" cy="646331"/>
          </a:xfrm>
          <a:prstGeom prst="rect">
            <a:avLst/>
          </a:prstGeom>
        </p:spPr>
        <p:txBody>
          <a:bodyPr>
            <a:spAutoFit/>
          </a:bodyPr>
          <a:lstStyle/>
          <a:p>
            <a:r>
              <a:rPr lang="ru-RU" dirty="0"/>
              <a:t>Фрагмент карты «Экологическая преступность в России»</a:t>
            </a:r>
          </a:p>
        </p:txBody>
      </p:sp>
    </p:spTree>
    <p:extLst>
      <p:ext uri="{BB962C8B-B14F-4D97-AF65-F5344CB8AC3E}">
        <p14:creationId xmlns:p14="http://schemas.microsoft.com/office/powerpoint/2010/main" val="3445134100"/>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593</TotalTime>
  <Words>9198</Words>
  <Application>Microsoft Office PowerPoint</Application>
  <PresentationFormat>Экран (4:3)</PresentationFormat>
  <Paragraphs>607</Paragraphs>
  <Slides>92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92</vt:i4>
      </vt:variant>
    </vt:vector>
  </HeadingPairs>
  <TitlesOfParts>
    <vt:vector size="93" baseType="lpstr">
      <vt:lpstr>Воздушный поток</vt:lpstr>
      <vt:lpstr>ФЕДЕРАЛЬНОЕ АГЕНТСТВО СВЯЗИ ФЕДЕРАЛЬНОЕ ГОСУДАРСТВЕННОЕ БЮДЖЕТНОЕ ОБРАЗОВАТЕЛЬНОЕ УЧРЕЖДЕНИЕ ВЫСШЕГО ОБРАЗОВАНИЯ «САНКТ-ПЕТЕРБУРГСКИЙ ГОСУДАРСТВЕННЫЙ УНИВЕРСИТЕТ ТЕЛЕКОММУНИКАЦИЙ ИМ. ПРОФ. М.А. БОНЧ-БРУЕВИЧА» (СПбГУТ)  Кафедра экологии и безопасности жизнедеятельности              КОМПЛЕКТ ПРЕЗЕНТАЦИЙ ПО ДИСЦИПЛИНЕ «МЕТОДЫ АНАЛИЗА И ОЦЕНКИ ЭКОЛОГИЧЕСКОЙ ОБСТАНОВКИ»  Направление подготовки 05.04.06 Экология и природопользование   Разработчик: профессор, д.г.н. Стурман В.И.     Санкт-Петербург 2018 </vt:lpstr>
      <vt:lpstr>Презентация PowerPoint</vt:lpstr>
      <vt:lpstr>Презентация PowerPoint</vt:lpstr>
      <vt:lpstr>Презентация PowerPoint</vt:lpstr>
      <vt:lpstr>Для экологических ситуаций (не для обстановок) была разработана классификация по степени остроты (удовлетворительные, конфликтные, напряженные, критические, кризисные, катастрофические).</vt:lpstr>
      <vt:lpstr>Презентация PowerPoint</vt:lpstr>
      <vt:lpstr>Пространственный аспект анализа состояния окружающей среды</vt:lpstr>
      <vt:lpstr>Кратковременная структура загрязнения. Факельный тип.</vt:lpstr>
      <vt:lpstr>Кратковременная структура загрязнения. Сетчатый тип.</vt:lpstr>
      <vt:lpstr>Долговременная структура загрязнения</vt:lpstr>
      <vt:lpstr>Временной аспект анализа состояния окружающей среды</vt:lpstr>
      <vt:lpstr>ИСТОЧНИКИ ИНФОРМАЦИИ О СОСТОЯНИИ ОКРУЖАЮЩЕЙ СРЕДЫ</vt:lpstr>
      <vt:lpstr>КЛАССИФИКАЦИЯ ИНФОРМАЦИОННЫХ ИСТОЧНИКОВ ПО ОРГАНИЗАЦИОННЫМ ФОРМАМ И ВЕДОМСТВЕННОЙ ПРИНАДЛЕЖНОСТИ</vt:lpstr>
      <vt:lpstr>КЛАССИФИКАЦИЯ ИНФОРМАЦИОННЫХ ИСТОЧНИКОВ ПО ОРГАНИЗАЦИОННЫМ ФОРМАМ И ВЕДОМСТВЕННОЙ ПРИНАДЛЕЖНОСТИ (ПРОДОЛЖЕНИЕ)</vt:lpstr>
      <vt:lpstr>КЛАССИФИКАЦИЯ ИНФОРМАЦИОННЫХ ИСТОЧНИКОВ ЭКОЛОГИЧЕСКОГО КАРТОГРАФИРОВАНИЯ ПО ПРИМЕНЯЕМЫМ НАУЧНЫМ МЕТОДАМ И ТЕХНИЧЕСКИМ ПРИЕМАМ</vt:lpstr>
      <vt:lpstr>Презентация PowerPoint</vt:lpstr>
      <vt:lpstr>Презентация PowerPoint</vt:lpstr>
      <vt:lpstr>Космические и аэрофотоснимки обеспечивают территориально полное и непрерывное изучение больших площадей, состояние которых зафиксировано на единый момент времени. Это наиболее эффективно при работах, связанных с проблемами охраны земельных, водных и растительных ресурсов (состояние лесов, пастбищ и пахотных угодий; эрозия; засоление; заболачивание).  Возможности использования космо- и аэрофотоснимков сильно зависят от природных условий, и прежде всего от залесенности территории. </vt:lpstr>
      <vt:lpstr>Дистанционное зондирование природных объектов (продолжение)</vt:lpstr>
      <vt:lpstr>Характеристики источников и объемов антропогенных нагрузок</vt:lpstr>
      <vt:lpstr>Экспедиционные и стационарные исследования загрязненности компонентов природной среды</vt:lpstr>
      <vt:lpstr>Биоиндикаторы как картографический источник</vt:lpstr>
      <vt:lpstr>3. МЕТОДОЛОГИЯ КАРТОГРАФИРОВАНИЯ И АНАЛИЗА ЭКОЛОГИЧЕСКОЙ ОБСТАНОВКИ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Ландшафтная основа экологических карт</vt:lpstr>
      <vt:lpstr>Показатели экологического картографирования и их репрезентативность</vt:lpstr>
      <vt:lpstr>Интеграция показателей экологической обстановки</vt:lpstr>
      <vt:lpstr>4. Основные подходы к картографированию и анализу атмосферных проблем. Виды и факторы динамики. </vt:lpstr>
      <vt:lpstr>Общие закономерности загрязнения атмосферы</vt:lpstr>
      <vt:lpstr>Картографирование потенциала загрязнения атмосферы</vt:lpstr>
      <vt:lpstr>Метеорологический потенциал загрязнения атмосферы </vt:lpstr>
      <vt:lpstr>Картографирование источников загрязнения атмосферы (крупный масштаб)</vt:lpstr>
      <vt:lpstr>Картографирование источников загрязнения атмосферы (мелкий масштаб)</vt:lpstr>
      <vt:lpstr>Картографирование уровней загрязнения атмосферы (новейшие зарубежные достижения)</vt:lpstr>
      <vt:lpstr>Картографирование уровней загрязнения атмосферы (новейшие зарубежные достижения, продолжение)</vt:lpstr>
      <vt:lpstr>Презентация PowerPoint</vt:lpstr>
      <vt:lpstr>Презентация PowerPoint</vt:lpstr>
      <vt:lpstr>Презентация PowerPoint</vt:lpstr>
      <vt:lpstr>Картографирование по данным наблюдений на постах</vt:lpstr>
      <vt:lpstr>Картографирование загрязнения атмосферы при НМУ.</vt:lpstr>
      <vt:lpstr>Картографирование уровней загрязнения атмосферы по расчетным данным.  Относительно простые модели позволяют картировать усредненные в вертикальном разрезе концентрации примесей и обобщающие характеристики для крупных регионов (слева). Более полные по числу учитываемых параметров расчетные модели, такие как гидротермодинамическая модель А.С. Гаврилова, позволяют рассчитывать распределение концентраций примесей в условиях городской застройки, с учетом её влияния на перераспределение направлений и скоростей ветра, формируя в высшей мере детальную картину (справа).</vt:lpstr>
      <vt:lpstr>Косвенное картографирование загрязнения атмосферы</vt:lpstr>
      <vt:lpstr>5. ОСНОВНЫЕ ПОДХОДЫ К КАРТОГРАФИРОВАНИЮ И АНАЛИЗУ СОСТОЯНИЯ ВОДНЫХ ОБЪЕКТОВ. ВИДЫ И ФАКТОРЫ ДИНАМИКИ.</vt:lpstr>
      <vt:lpstr>Общие закономерности загрязнения поверхностных вод суши</vt:lpstr>
      <vt:lpstr>Картографирование самоочищения поверхностных вод</vt:lpstr>
      <vt:lpstr>Качественное картографирование условий самоочищения</vt:lpstr>
      <vt:lpstr>Презентация PowerPoint</vt:lpstr>
      <vt:lpstr>Картографирование источников загрязнения поверхностных вод</vt:lpstr>
      <vt:lpstr>Показатели экологического состояния водоемов</vt:lpstr>
      <vt:lpstr>Показатели экологического состояния водоемов (продолжение)</vt:lpstr>
      <vt:lpstr>Методы картографирования загрязнения поверхностных вод</vt:lpstr>
      <vt:lpstr>Методы картографирования загрязнения поверхностных вод (продолжение)</vt:lpstr>
      <vt:lpstr>Презентация PowerPoint</vt:lpstr>
      <vt:lpstr>Презентация PowerPoint</vt:lpstr>
      <vt:lpstr>Картографирование загрязнения подземных вод</vt:lpstr>
      <vt:lpstr>Картографирование загрязнение подземных вод: крупномасштабное;   мелкомасштабное.</vt:lpstr>
      <vt:lpstr>Особенности картографирования загрязнения морей и больших озер</vt:lpstr>
      <vt:lpstr>6. ОСНОВНЫЕ ПОДХОДЫ К КАРТОГРАФИРОВАНИЮ И АНАЛИЗУ ФИЗИЧЕСКИХ ПОЛЕЙ</vt:lpstr>
      <vt:lpstr>Единицы измерения радиоактивности</vt:lpstr>
      <vt:lpstr>Презентация PowerPoint</vt:lpstr>
      <vt:lpstr>Картографирование шумового загрязнения</vt:lpstr>
      <vt:lpstr>Картографирование электромагнитных полей</vt:lpstr>
      <vt:lpstr>Презентация PowerPoint</vt:lpstr>
      <vt:lpstr>Презентация PowerPoint</vt:lpstr>
      <vt:lpstr>7. ОСНОВНЫЕ ПОДХОДЫ К КАРТОГРАФИРОВАНИЮ И АНАЛИЗУ СОСТОЯНИЯ ПОЧВЕННОГО ПОКРОВА</vt:lpstr>
      <vt:lpstr>Задачи изучения загрязнения почв</vt:lpstr>
      <vt:lpstr>Методика эколого-геохимической съемки</vt:lpstr>
      <vt:lpstr>Презентация PowerPoint</vt:lpstr>
      <vt:lpstr>Презентация PowerPoint</vt:lpstr>
      <vt:lpstr>Презентация PowerPoint</vt:lpstr>
      <vt:lpstr>Особенности изучения загрязнения снежного покрова</vt:lpstr>
      <vt:lpstr>Особенности изучения загрязнения донных отложений</vt:lpstr>
      <vt:lpstr>Анализ эколого-геохимических карт</vt:lpstr>
      <vt:lpstr>Аэрогенные аномалии</vt:lpstr>
      <vt:lpstr>Гидрогенные аномалии</vt:lpstr>
      <vt:lpstr>Вейстогенные аномалии</vt:lpstr>
      <vt:lpstr>Агрогенные аномалии</vt:lpstr>
      <vt:lpstr>8. ОСНОВНЫЕ ПОДХОДЫ К КАРТОГРАФИРОВАНИЮ И АНАЛИЗУ СОСТОЯНИЯ РАСТИТЕЛЬНОСТИ И ЖИВОТНОГО МИРА</vt:lpstr>
      <vt:lpstr>Биоэкологическое картографирование</vt:lpstr>
      <vt:lpstr>Биоэкологическое картографирование (продолжение)</vt:lpstr>
      <vt:lpstr>Биоиндикационное картографирование</vt:lpstr>
      <vt:lpstr>Медико-географическое картографирование</vt:lpstr>
      <vt:lpstr>Медико-географическое картографирование абиотических факторов </vt:lpstr>
      <vt:lpstr>Медико-географическое картографирование биотических факторов </vt:lpstr>
      <vt:lpstr>Картографирование охраны живой природы</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СПОСОБЫ КАРТОГРАФИЧЕСКИХ ИЗОБРАЖЕНИЙ</dc:title>
  <dc:creator>Стурман</dc:creator>
  <cp:lastModifiedBy>Стурман</cp:lastModifiedBy>
  <cp:revision>96</cp:revision>
  <dcterms:created xsi:type="dcterms:W3CDTF">2014-02-07T06:36:36Z</dcterms:created>
  <dcterms:modified xsi:type="dcterms:W3CDTF">2018-09-11T08:21:05Z</dcterms:modified>
</cp:coreProperties>
</file>